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</p:sldMasterIdLst>
  <p:notesMasterIdLst>
    <p:notesMasterId r:id="rId59"/>
  </p:notesMasterIdLst>
  <p:sldIdLst>
    <p:sldId id="430" r:id="rId2"/>
    <p:sldId id="443" r:id="rId3"/>
    <p:sldId id="437" r:id="rId4"/>
    <p:sldId id="448" r:id="rId5"/>
    <p:sldId id="449" r:id="rId6"/>
    <p:sldId id="451" r:id="rId7"/>
    <p:sldId id="452" r:id="rId8"/>
    <p:sldId id="453" r:id="rId9"/>
    <p:sldId id="442" r:id="rId10"/>
    <p:sldId id="431" r:id="rId11"/>
    <p:sldId id="400" r:id="rId12"/>
    <p:sldId id="404" r:id="rId13"/>
    <p:sldId id="432" r:id="rId14"/>
    <p:sldId id="454" r:id="rId15"/>
    <p:sldId id="455" r:id="rId16"/>
    <p:sldId id="403" r:id="rId17"/>
    <p:sldId id="444" r:id="rId18"/>
    <p:sldId id="456" r:id="rId19"/>
    <p:sldId id="408" r:id="rId20"/>
    <p:sldId id="375" r:id="rId21"/>
    <p:sldId id="377" r:id="rId22"/>
    <p:sldId id="412" r:id="rId23"/>
    <p:sldId id="473" r:id="rId24"/>
    <p:sldId id="457" r:id="rId25"/>
    <p:sldId id="405" r:id="rId26"/>
    <p:sldId id="409" r:id="rId27"/>
    <p:sldId id="477" r:id="rId28"/>
    <p:sldId id="406" r:id="rId29"/>
    <p:sldId id="433" r:id="rId30"/>
    <p:sldId id="445" r:id="rId31"/>
    <p:sldId id="458" r:id="rId32"/>
    <p:sldId id="407" r:id="rId33"/>
    <p:sldId id="459" r:id="rId34"/>
    <p:sldId id="468" r:id="rId35"/>
    <p:sldId id="469" r:id="rId36"/>
    <p:sldId id="434" r:id="rId37"/>
    <p:sldId id="460" r:id="rId38"/>
    <p:sldId id="461" r:id="rId39"/>
    <p:sldId id="462" r:id="rId40"/>
    <p:sldId id="463" r:id="rId41"/>
    <p:sldId id="435" r:id="rId42"/>
    <p:sldId id="478" r:id="rId43"/>
    <p:sldId id="479" r:id="rId44"/>
    <p:sldId id="438" r:id="rId45"/>
    <p:sldId id="470" r:id="rId46"/>
    <p:sldId id="491" r:id="rId47"/>
    <p:sldId id="471" r:id="rId48"/>
    <p:sldId id="472" r:id="rId49"/>
    <p:sldId id="446" r:id="rId50"/>
    <p:sldId id="464" r:id="rId51"/>
    <p:sldId id="465" r:id="rId52"/>
    <p:sldId id="436" r:id="rId53"/>
    <p:sldId id="467" r:id="rId54"/>
    <p:sldId id="294" r:id="rId55"/>
    <p:sldId id="296" r:id="rId56"/>
    <p:sldId id="493" r:id="rId57"/>
    <p:sldId id="428" r:id="rId5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onstantia" panose="02030602050306030303" pitchFamily="18" charset="0"/>
      <p:regular r:id="rId64"/>
      <p:bold r:id="rId65"/>
      <p:italic r:id="rId66"/>
      <p:boldItalic r:id="rId67"/>
    </p:embeddedFont>
    <p:embeddedFont>
      <p:font typeface="等线" panose="02010600030101010101" pitchFamily="2" charset="-122"/>
      <p:regular r:id="rId68"/>
      <p:bold r:id="rId69"/>
    </p:embeddedFont>
    <p:embeddedFont>
      <p:font typeface="等线 Light" panose="02010600030101010101" pitchFamily="2" charset="-122"/>
      <p:regular r:id="rId70"/>
    </p:embeddedFont>
    <p:embeddedFont>
      <p:font typeface="黑体" panose="02010609060101010101" pitchFamily="49" charset="-122"/>
      <p:regular r:id="rId71"/>
    </p:embeddedFont>
    <p:embeddedFont>
      <p:font typeface="楷体" panose="02010609060101010101" pitchFamily="49" charset="-122"/>
      <p:regular r:id="rId72"/>
    </p:embeddedFont>
  </p:embeddedFontLst>
  <p:custDataLst>
    <p:tags r:id="rId7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53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EC1"/>
    <a:srgbClr val="00B0F0"/>
    <a:srgbClr val="0070C0"/>
    <a:srgbClr val="01B0F1"/>
    <a:srgbClr val="169BFE"/>
    <a:srgbClr val="0170C0"/>
    <a:srgbClr val="2897CE"/>
    <a:srgbClr val="54AFDE"/>
    <a:srgbClr val="0DBBF1"/>
    <a:srgbClr val="017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6353" autoAdjust="0"/>
  </p:normalViewPr>
  <p:slideViewPr>
    <p:cSldViewPr>
      <p:cViewPr varScale="1">
        <p:scale>
          <a:sx n="120" d="100"/>
          <a:sy n="120" d="100"/>
        </p:scale>
        <p:origin x="78" y="69"/>
      </p:cViewPr>
      <p:guideLst>
        <p:guide orient="horz" pos="1620"/>
        <p:guide pos="53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87" d="100"/>
          <a:sy n="187" d="100"/>
        </p:scale>
        <p:origin x="-1920" y="248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png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t>2023/3/30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D63545F-E4B4-D047-BE13-2A9C43D2DBAF}" type="slidenum">
              <a:rPr lang="zh-CN" altLang="en-US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B3FF9-4F8D-483A-B38E-9F0E02F97F7A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A27ED-71C2-4374-9DD5-1618B5BD4790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9F2BE-DE9F-4B8C-AB04-BD0998E5439B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AF762-52F3-4512-B16B-1F6F197A9938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A79A7-0B32-45E3-86F1-7D22613EC84B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A79A7-0B32-45E3-86F1-7D22613EC84B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37A73-0121-4B2B-9014-5A4D408BA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68E0C7-D49C-4A7A-AE02-3DDB5A0EE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D187C2-694E-4A3D-A48A-4C87B600A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AE8E1-2465-4341-95FC-7FBFC5C326CD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E14D94-8BF7-481F-B46B-83BCF4EA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5C105C-2BBA-4443-ADFB-83D6726B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13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FB6E4F-BD1C-46DC-A767-36AE8D38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1B71CD-2C08-4696-8825-153DED06B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50421E-73AF-46BC-900E-305EF426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0689-9A6B-4AF6-A3B1-6A7DDA957C49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CB17FD-4782-484A-9F3A-1C0FC222E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5CD47B-B00E-47FA-B16C-FBB0E0A7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697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F4A5E3B-F1CF-4619-AFA2-2B3FB06358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7D0066-18A4-4F44-81E7-1F6D30980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9799D5-1B6D-4505-880F-9549AF045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1B98F-2EEF-49EE-8861-EEABBE38B905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17B20F-56AF-4776-991A-8BA36F3D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BE6583-6258-49BB-9349-EDCD3537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625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3AAD18B-E94E-4E89-A0F9-D6BD1732F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15C69-65E0-4339-B075-CF53830B8323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16EA30-9622-4D02-BEED-EB1D8397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27820D-A913-47D1-9582-C561164F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881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A1875A8-C841-46E1-86F6-9C3FAF994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AF471-961D-49FE-82A1-DBE3CAC35A49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672075D-0C5D-4FC3-9FEA-8F4BA5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048395-C70B-4740-B575-B49862786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34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B1FE7-F8B0-4181-A232-DCA42632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5D4E89-DD07-45E5-B5D1-05B2D1DF3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5CA344-B456-4C39-B188-A42A41A86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DAE3D-2250-4D07-AAFA-F89EEFBD8808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19E39A-197D-4284-A4C2-9CA8DFDF1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D1AEC1-20E2-4091-8638-9791D5D9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642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459D3-C0E2-4BC5-A215-B17873A34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08DA44-B7C7-428F-825E-A56B0E04F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5C294B-E43D-4C66-80E3-1BB8D18DF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C8828-3728-41EC-B0C8-98B8D8B26FFD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83F37-DE13-4CD9-AC2A-49FE1093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EA1BC0-FA01-45F8-8D1C-646D66153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325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723B1-6276-42AC-AB71-B0FC631A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98B6DA-107E-4640-9908-E9813EE50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5D960E-DEEB-4677-9CB3-CD0715AF8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08A28-0508-40DB-B74A-2798CC179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5F51-7690-4263-BD71-959568C7C750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933A36-509B-4CE4-823D-3BBE25AD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D9A7D2-8DC4-4959-8140-EA6DBFD9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975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DF3B7-1338-4189-995D-0CA9BED82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7FC83F-E527-477A-B137-D62643D4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2B29B7-A55C-479F-AA02-E620DFF14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D138257-5EFC-4C1C-A77F-AFF3F16AEA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A75BD7F-6417-40DA-B9C2-E46590E4A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9032372-1307-4704-9398-5C181C50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00113-BB5F-4295-8B1A-91DDC3E5EF09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BDB4E9-572B-4393-8AF9-637AD08E4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D9D1627-B712-4255-80E6-7B58EBE59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023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93303-A5ED-40DE-8D32-775CC3D2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7A479D-5B67-401A-911C-E95A0B642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CDF06-2D22-4419-982F-3BDB86C6B136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BF05CE-B951-455E-8FFE-B7861C9E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3BFD70-B880-4F06-B9EA-D29E50BFF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093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7C8E81-2DF8-4B36-9EFB-0378D19D4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460AE-1D65-46EE-99F3-3B95D434B268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18684D-6153-41B5-B644-E5357A75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237995-FDB3-4C34-96C2-991B6C97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16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D741C-B577-485D-94BD-6B259EA2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52EA1-82DC-413F-A923-016AD1180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72DFB9-19E9-4EBF-821F-FF9F7AD0F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F4DE17-FC8D-456A-9B61-8C12EF5B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1A63-A083-4D13-BC45-A7794CDAD2E4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438B96-039F-433F-BC93-173C6273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DBB5DE-1C41-4D3C-A9E5-0A21E9AD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03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366A1-9135-4C0C-8008-6BEFA01ED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7E52917-E799-4CC1-AB67-3A99A92920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8AB528-064D-41CA-A5C2-A336F80F7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84790A-B7E0-4F3B-A2F7-80463B3E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46B1-4EC7-469A-9152-5AF2D7ADFE05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E4348D-8D7F-4199-A330-61AC9D33A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3173FC-3B1B-4777-8022-60029DC3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437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EF3363D-A352-4EBB-8E64-2280484A7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B86CB0-96F2-4E87-800B-EA3A4AEB0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911F29-1D39-47A4-A6F3-D88BE982C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233F2-B625-4A0C-A544-C09EE30F2EAD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66181F-DB7A-4D3B-A645-1D59A95D2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4ED384-32B1-412E-A961-046760D91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78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0.png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9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3.jpe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4.png"/><Relationship Id="rId4" Type="http://schemas.openxmlformats.org/officeDocument/2006/relationships/oleObject" Target="../embeddings/oleObject2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2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3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28.bin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30.wmf"/><Relationship Id="rId4" Type="http://schemas.openxmlformats.org/officeDocument/2006/relationships/image" Target="../media/image33.jpeg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32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34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3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32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41.wmf"/><Relationship Id="rId4" Type="http://schemas.openxmlformats.org/officeDocument/2006/relationships/audio" Target="../media/audio1.wav"/><Relationship Id="rId9" Type="http://schemas.openxmlformats.org/officeDocument/2006/relationships/oleObject" Target="../embeddings/oleObject35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36.bin"/><Relationship Id="rId4" Type="http://schemas.openxmlformats.org/officeDocument/2006/relationships/audio" Target="../media/audio1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37.bin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8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7.jpeg"/><Relationship Id="rId5" Type="http://schemas.openxmlformats.org/officeDocument/2006/relationships/image" Target="../media/image46.wmf"/><Relationship Id="rId4" Type="http://schemas.openxmlformats.org/officeDocument/2006/relationships/oleObject" Target="../embeddings/oleObject39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40.bin"/><Relationship Id="rId4" Type="http://schemas.openxmlformats.org/officeDocument/2006/relationships/audio" Target="../media/audio1.wa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42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4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4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4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55.emf"/><Relationship Id="rId4" Type="http://schemas.openxmlformats.org/officeDocument/2006/relationships/oleObject" Target="../embeddings/oleObject46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47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48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58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notesSlide" Target="../notesSlides/notesSlide40.xml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63.emf"/><Relationship Id="rId5" Type="http://schemas.openxmlformats.org/officeDocument/2006/relationships/image" Target="../media/image61.png"/><Relationship Id="rId4" Type="http://schemas.openxmlformats.org/officeDocument/2006/relationships/oleObject" Target="../embeddings/oleObject50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image" Target="../media/image69.png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56.bin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55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71.emf"/><Relationship Id="rId4" Type="http://schemas.openxmlformats.org/officeDocument/2006/relationships/oleObject" Target="../embeddings/oleObject57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74.jpeg"/><Relationship Id="rId5" Type="http://schemas.openxmlformats.org/officeDocument/2006/relationships/image" Target="../media/image73.emf"/><Relationship Id="rId4" Type="http://schemas.openxmlformats.org/officeDocument/2006/relationships/oleObject" Target="../embeddings/oleObject59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61.bin"/><Relationship Id="rId5" Type="http://schemas.openxmlformats.org/officeDocument/2006/relationships/image" Target="../media/image75.wmf"/><Relationship Id="rId4" Type="http://schemas.openxmlformats.org/officeDocument/2006/relationships/oleObject" Target="../embeddings/oleObject60.bin"/><Relationship Id="rId9" Type="http://schemas.openxmlformats.org/officeDocument/2006/relationships/image" Target="../media/image77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7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78.wmf"/><Relationship Id="rId4" Type="http://schemas.openxmlformats.org/officeDocument/2006/relationships/oleObject" Target="../embeddings/oleObject63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80.emf"/><Relationship Id="rId4" Type="http://schemas.openxmlformats.org/officeDocument/2006/relationships/oleObject" Target="../embeddings/oleObject65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81.emf"/><Relationship Id="rId4" Type="http://schemas.openxmlformats.org/officeDocument/2006/relationships/oleObject" Target="../embeddings/oleObject66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8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82.wmf"/><Relationship Id="rId4" Type="http://schemas.openxmlformats.org/officeDocument/2006/relationships/oleObject" Target="../embeddings/oleObject67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69.bin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0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1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17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5" Type="http://schemas.openxmlformats.org/officeDocument/2006/relationships/image" Target="../media/image18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1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23728" y="1779662"/>
            <a:ext cx="5756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latin typeface="黑体" panose="02010609060101010101" pitchFamily="49" charset="-122"/>
                <a:ea typeface="黑体" panose="02010609060101010101" pitchFamily="49" charset="-122"/>
              </a:rPr>
              <a:t>第五章  立体化学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3F3308-2327-4FD0-822E-E2FF8DBA5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230EE-0AE4-45B0-8E0F-1EC8C8EB107A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413CC8-8F3F-4F1E-A630-57272D7B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0336"/>
            <a:ext cx="5832574" cy="2111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7" name="Object 4"/>
          <p:cNvGraphicFramePr>
            <a:graphicFrameLocks noChangeAspect="1"/>
          </p:cNvGraphicFramePr>
          <p:nvPr/>
        </p:nvGraphicFramePr>
        <p:xfrm>
          <a:off x="1619672" y="3219822"/>
          <a:ext cx="5826564" cy="1813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3" r:id="rId6" imgW="3459480" imgH="1074420" progId="ChemDraw.Document.5.0">
                  <p:embed/>
                </p:oleObj>
              </mc:Choice>
              <mc:Fallback>
                <p:oleObj r:id="rId6" imgW="3459480" imgH="1074420" progId="ChemDraw.Document.5.0">
                  <p:embed/>
                  <p:pic>
                    <p:nvPicPr>
                      <p:cNvPr id="0" name="图片 7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3219822"/>
                        <a:ext cx="5826564" cy="18135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17C4D2-D283-4C08-85C7-92D14F35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8AF6-8F4C-433B-8CE2-FBB1C5542587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8BC8BE-9337-42FA-8719-8D7B91F8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 Box 2"/>
          <p:cNvSpPr txBox="1">
            <a:spLocks noChangeArrowheads="1"/>
          </p:cNvSpPr>
          <p:nvPr/>
        </p:nvSpPr>
        <p:spPr bwMode="auto">
          <a:xfrm>
            <a:off x="304800" y="304800"/>
            <a:ext cx="707548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旋转反映轴 </a:t>
            </a: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Sn</a:t>
            </a: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187" name="Object 3"/>
          <p:cNvGraphicFramePr>
            <a:graphicFrameLocks noChangeAspect="1"/>
          </p:cNvGraphicFramePr>
          <p:nvPr/>
        </p:nvGraphicFramePr>
        <p:xfrm>
          <a:off x="304800" y="2859782"/>
          <a:ext cx="8520113" cy="151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9" name="CS ChemDraw Drawing" r:id="rId4" imgW="7874000" imgH="1409700" progId="ChemDraw.Document.6.0">
                  <p:embed/>
                </p:oleObj>
              </mc:Choice>
              <mc:Fallback>
                <p:oleObj name="CS ChemDraw Drawing" r:id="rId4" imgW="7874000" imgH="1409700" progId="ChemDraw.Document.6.0">
                  <p:embed/>
                  <p:pic>
                    <p:nvPicPr>
                      <p:cNvPr id="0" name="图片 8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859782"/>
                        <a:ext cx="8520113" cy="15160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" name="Rectangle 5"/>
          <p:cNvSpPr>
            <a:spLocks noChangeArrowheads="1"/>
          </p:cNvSpPr>
          <p:nvPr/>
        </p:nvSpPr>
        <p:spPr bwMode="auto">
          <a:xfrm>
            <a:off x="304800" y="2263459"/>
            <a:ext cx="3105337" cy="449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Sn = Cn + σ（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垂直于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Cn）</a:t>
            </a:r>
          </a:p>
        </p:txBody>
      </p:sp>
      <p:sp>
        <p:nvSpPr>
          <p:cNvPr id="189" name="Rectangle 7"/>
          <p:cNvSpPr>
            <a:spLocks noChangeArrowheads="1"/>
          </p:cNvSpPr>
          <p:nvPr/>
        </p:nvSpPr>
        <p:spPr bwMode="auto">
          <a:xfrm>
            <a:off x="1907704" y="4515966"/>
            <a:ext cx="5055890" cy="418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1956年首次合成了一个有四重反轴的分子</a:t>
            </a:r>
          </a:p>
        </p:txBody>
      </p:sp>
      <p:sp>
        <p:nvSpPr>
          <p:cNvPr id="190" name="Text Box 9"/>
          <p:cNvSpPr txBox="1">
            <a:spLocks noChangeArrowheads="1"/>
          </p:cNvSpPr>
          <p:nvPr/>
        </p:nvSpPr>
        <p:spPr bwMode="auto">
          <a:xfrm>
            <a:off x="304800" y="771550"/>
            <a:ext cx="8713788" cy="113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分子绕设想直线为轴，旋转360</a:t>
            </a:r>
            <a:r>
              <a:rPr kumimoji="1" lang="zh-CN" altLang="en-US" sz="2000" b="1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后，再用一个与此直线垂直的平面进行反映（即以此平面为镜面，作出镜象），如果得到的镜象与原分子完全相同，该直线称为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重反轴（称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Sn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）。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6650C8-ABC3-48CD-A1EC-72F30702C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C65D-E0BD-47A7-9F43-D9804627C7E9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EC07C9-F629-474A-AF37-2432A528C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  <p:bldP spid="188" grpId="0"/>
      <p:bldP spid="189" grpId="0"/>
      <p:bldP spid="19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Box 1026"/>
          <p:cNvSpPr txBox="1">
            <a:spLocks noChangeArrowheads="1"/>
          </p:cNvSpPr>
          <p:nvPr/>
        </p:nvSpPr>
        <p:spPr bwMode="auto">
          <a:xfrm>
            <a:off x="719487" y="695385"/>
            <a:ext cx="533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 u="sng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结论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1"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1" name="Text Box 1027"/>
          <p:cNvSpPr txBox="1">
            <a:spLocks noChangeArrowheads="1"/>
          </p:cNvSpPr>
          <p:nvPr/>
        </p:nvSpPr>
        <p:spPr bwMode="auto">
          <a:xfrm>
            <a:off x="790627" y="1110209"/>
            <a:ext cx="7772400" cy="77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A. 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有对称面、对称中心、四重反轴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的分子均可与其镜象重叠，是非手性分子；反之，为手性分子。 </a:t>
            </a:r>
          </a:p>
        </p:txBody>
      </p:sp>
      <p:sp>
        <p:nvSpPr>
          <p:cNvPr id="62" name="Text Box 1028"/>
          <p:cNvSpPr txBox="1">
            <a:spLocks noChangeArrowheads="1"/>
          </p:cNvSpPr>
          <p:nvPr/>
        </p:nvSpPr>
        <p:spPr bwMode="auto">
          <a:xfrm>
            <a:off x="592336" y="2139702"/>
            <a:ext cx="7620000" cy="418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对称轴并不能作为分子是否具有手性的判据。 </a:t>
            </a:r>
          </a:p>
        </p:txBody>
      </p:sp>
      <p:sp>
        <p:nvSpPr>
          <p:cNvPr id="63" name="Text Box 1029"/>
          <p:cNvSpPr txBox="1">
            <a:spLocks noChangeArrowheads="1"/>
          </p:cNvSpPr>
          <p:nvPr/>
        </p:nvSpPr>
        <p:spPr bwMode="auto">
          <a:xfrm>
            <a:off x="733154" y="2723437"/>
            <a:ext cx="8066087" cy="113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kumimoji="1" lang="zh-CN" altLang="en-US" dirty="0"/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B.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大多数非手性分子都有对称面或对称中心，只有旋转反映轴而无对称面或对称中心的化合物是少数。所以，既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无对称面也没有对称中心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的，一般可判定为是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手性分子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4" name="Text Box 1032"/>
          <p:cNvSpPr txBox="1">
            <a:spLocks noChangeArrowheads="1"/>
          </p:cNvSpPr>
          <p:nvPr/>
        </p:nvSpPr>
        <p:spPr bwMode="auto">
          <a:xfrm>
            <a:off x="575197" y="3993295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分子的手性是对映体存在的必要和充分条件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 </a:t>
            </a:r>
          </a:p>
        </p:txBody>
      </p:sp>
      <p:sp>
        <p:nvSpPr>
          <p:cNvPr id="13" name="日期占位符 12">
            <a:extLst>
              <a:ext uri="{FF2B5EF4-FFF2-40B4-BE49-F238E27FC236}">
                <a16:creationId xmlns:a16="http://schemas.microsoft.com/office/drawing/2014/main" id="{E6C9A593-FB2A-45B3-9F58-5D309AB11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26E0-7154-4828-9CBD-90803F200297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1A59D7CC-2EB7-4A9C-A772-64467048F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Box 2"/>
          <p:cNvSpPr txBox="1">
            <a:spLocks noChangeArrowheads="1"/>
          </p:cNvSpPr>
          <p:nvPr/>
        </p:nvSpPr>
        <p:spPr bwMode="auto">
          <a:xfrm>
            <a:off x="407988" y="1336676"/>
            <a:ext cx="830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光是一种电磁波，光波的振动方向与光的前进方向垂直。</a:t>
            </a:r>
          </a:p>
        </p:txBody>
      </p:sp>
      <p:graphicFrame>
        <p:nvGraphicFramePr>
          <p:cNvPr id="64" name="Object 5"/>
          <p:cNvGraphicFramePr>
            <a:graphicFrameLocks noChangeAspect="1"/>
          </p:cNvGraphicFramePr>
          <p:nvPr/>
        </p:nvGraphicFramePr>
        <p:xfrm>
          <a:off x="971600" y="1995686"/>
          <a:ext cx="2688079" cy="1023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5" name="CS ChemDraw Drawing" r:id="rId4" imgW="3304540" imgH="1143000" progId="ChemDraw.Document.5.0">
                  <p:embed/>
                </p:oleObj>
              </mc:Choice>
              <mc:Fallback>
                <p:oleObj name="CS ChemDraw Drawing" r:id="rId4" imgW="3304540" imgH="1143000" progId="ChemDraw.Document.5.0">
                  <p:embed/>
                  <p:pic>
                    <p:nvPicPr>
                      <p:cNvPr id="0" name="图片 9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995686"/>
                        <a:ext cx="2688079" cy="102367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 Box 7"/>
          <p:cNvSpPr txBox="1">
            <a:spLocks noChangeArrowheads="1"/>
          </p:cNvSpPr>
          <p:nvPr/>
        </p:nvSpPr>
        <p:spPr bwMode="auto">
          <a:xfrm>
            <a:off x="407988" y="293984"/>
            <a:ext cx="2895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三、</a:t>
            </a:r>
            <a:r>
              <a:rPr kumimoji="1"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旋光性</a:t>
            </a:r>
          </a:p>
        </p:txBody>
      </p:sp>
      <p:sp>
        <p:nvSpPr>
          <p:cNvPr id="66" name="Rectangle 8"/>
          <p:cNvSpPr>
            <a:spLocks noChangeArrowheads="1"/>
          </p:cNvSpPr>
          <p:nvPr/>
        </p:nvSpPr>
        <p:spPr bwMode="auto">
          <a:xfrm>
            <a:off x="323850" y="3329249"/>
            <a:ext cx="8389938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800"/>
              </a:lnSpc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在光前进的方向上放一个（</a:t>
            </a:r>
            <a:r>
              <a:rPr lang="en-US" altLang="zh-CN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Nicol</a:t>
            </a: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）棱晶或人造偏振片，只允许与棱晶晶轴互相平行的平面上振动的光线透过棱晶，而在其它平面上振动的光线则被挡住。这种只在一个平面上振动的光称为平面偏振光，简称偏振光或偏光。</a:t>
            </a:r>
          </a:p>
        </p:txBody>
      </p:sp>
      <p:pic>
        <p:nvPicPr>
          <p:cNvPr id="67" name="Picture 9" descr="Polarized Ligh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389" y="1793876"/>
            <a:ext cx="2160364" cy="155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 Box 10"/>
          <p:cNvSpPr txBox="1">
            <a:spLocks noChangeArrowheads="1"/>
          </p:cNvSpPr>
          <p:nvPr/>
        </p:nvSpPr>
        <p:spPr bwMode="auto">
          <a:xfrm>
            <a:off x="792461" y="866716"/>
            <a:ext cx="177641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偏振光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04A45D-2B00-4403-B20C-3C0FB2BF9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9599-F5EA-4C7B-AD03-8092F3765578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4E4E4F-8304-4861-84C3-0B58E20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66" grpId="0"/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2"/>
          <p:cNvSpPr>
            <a:spLocks noChangeArrowheads="1"/>
          </p:cNvSpPr>
          <p:nvPr/>
        </p:nvSpPr>
        <p:spPr bwMode="auto">
          <a:xfrm>
            <a:off x="468313" y="267494"/>
            <a:ext cx="1727423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旋光性</a:t>
            </a:r>
            <a:endParaRPr lang="zh-CN" altLang="en-US" sz="2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7" name="Object 3"/>
          <p:cNvGraphicFramePr>
            <a:graphicFrameLocks noChangeAspect="1"/>
          </p:cNvGraphicFramePr>
          <p:nvPr/>
        </p:nvGraphicFramePr>
        <p:xfrm>
          <a:off x="827584" y="1347614"/>
          <a:ext cx="7128792" cy="2055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7" name="Image" r:id="rId4" imgW="10045700" imgH="3962400" progId="Photoshop.Image.5">
                  <p:embed/>
                </p:oleObj>
              </mc:Choice>
              <mc:Fallback>
                <p:oleObj name="Image" r:id="rId4" imgW="10045700" imgH="3962400" progId="Photoshop.Image.5">
                  <p:embed/>
                  <p:pic>
                    <p:nvPicPr>
                      <p:cNvPr id="0" name="图片 102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347614"/>
                        <a:ext cx="7128792" cy="20551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Text Box 4"/>
          <p:cNvSpPr txBox="1">
            <a:spLocks noChangeArrowheads="1"/>
          </p:cNvSpPr>
          <p:nvPr/>
        </p:nvSpPr>
        <p:spPr bwMode="auto">
          <a:xfrm>
            <a:off x="107504" y="3266678"/>
            <a:ext cx="363589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  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结论：物质有两类：</a:t>
            </a:r>
          </a:p>
        </p:txBody>
      </p:sp>
      <p:sp>
        <p:nvSpPr>
          <p:cNvPr id="109" name="Text Box 5"/>
          <p:cNvSpPr txBox="1">
            <a:spLocks noChangeArrowheads="1"/>
          </p:cNvSpPr>
          <p:nvPr/>
        </p:nvSpPr>
        <p:spPr bwMode="auto">
          <a:xfrm>
            <a:off x="603473" y="3723878"/>
            <a:ext cx="8152954" cy="110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400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    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（1）旋光性物质——具有旋光性的物质，叫做旋光性物质。</a:t>
            </a:r>
          </a:p>
          <a:p>
            <a:pPr marL="342900" indent="-342900">
              <a:lnSpc>
                <a:spcPct val="1400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（2）非旋光性物质——不具有旋光性的物质，叫做非旋光性物质。</a:t>
            </a:r>
          </a:p>
        </p:txBody>
      </p:sp>
      <p:sp>
        <p:nvSpPr>
          <p:cNvPr id="110" name="Rectangle 7"/>
          <p:cNvSpPr>
            <a:spLocks noChangeArrowheads="1"/>
          </p:cNvSpPr>
          <p:nvPr/>
        </p:nvSpPr>
        <p:spPr bwMode="auto">
          <a:xfrm>
            <a:off x="395288" y="777875"/>
            <a:ext cx="85693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物质能使偏振光发生偏转的性质称为旋光性，也称光学活性。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2DC564-B344-4F36-87B1-F1D128D1B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3D69F-022A-4E25-B328-08D6F1A93066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2C9FE9-36DE-46C0-96F4-45AFCB6A2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uild="p" autoUpdateAnimBg="0"/>
      <p:bldP spid="108" grpId="0"/>
      <p:bldP spid="109" grpId="0"/>
      <p:bldP spid="1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209526" y="1378500"/>
            <a:ext cx="8754962" cy="130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Clr>
                <a:schemeClr val="tx2"/>
              </a:buClr>
              <a:buNone/>
            </a:pP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旋光度</a:t>
            </a:r>
            <a:endParaRPr lang="en-US" altLang="zh-CN" sz="2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旋光活性物质使偏振光振动平面旋转的角度，用“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 ”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表示。 它不仅是由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物质的旋光性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（与物质的结构有关）决定的，也与测定的条件有关。</a:t>
            </a:r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179388" y="115888"/>
            <a:ext cx="8640762" cy="1332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右旋和左旋 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使偏振光振动平面</a:t>
            </a:r>
            <a:r>
              <a:rPr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向右旋转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称</a:t>
            </a:r>
            <a:r>
              <a:rPr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右旋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，“ + ”或“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d”</a:t>
            </a: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—— 使偏振光振动平面</a:t>
            </a:r>
            <a:r>
              <a:rPr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向左旋转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称</a:t>
            </a:r>
            <a:r>
              <a:rPr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左旋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，“ - ”或“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l”</a:t>
            </a:r>
          </a:p>
        </p:txBody>
      </p:sp>
      <p:sp>
        <p:nvSpPr>
          <p:cNvPr id="55" name="Rectangle 8"/>
          <p:cNvSpPr>
            <a:spLocks noChangeArrowheads="1"/>
          </p:cNvSpPr>
          <p:nvPr/>
        </p:nvSpPr>
        <p:spPr bwMode="auto">
          <a:xfrm>
            <a:off x="612043" y="4243829"/>
            <a:ext cx="8135938" cy="77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旋光度大小的影响因素：1、温度，  2、波长，  3、溶剂的性质，  4、旋光管的长度，   5、旋光管中物质浓度。</a:t>
            </a:r>
          </a:p>
        </p:txBody>
      </p:sp>
      <p:pic>
        <p:nvPicPr>
          <p:cNvPr id="56" name="Picture 9" descr="pol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2648525"/>
            <a:ext cx="5616624" cy="159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96264E-B703-44E4-9D75-D5C423DC8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EE22-F3C0-4CA1-B8C9-9765D2F9B8D3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625411-527C-4E49-B3CF-7D5520D3E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ct 1026"/>
          <p:cNvGraphicFramePr>
            <a:graphicFrameLocks noChangeAspect="1"/>
          </p:cNvGraphicFramePr>
          <p:nvPr/>
        </p:nvGraphicFramePr>
        <p:xfrm>
          <a:off x="2627784" y="1275606"/>
          <a:ext cx="4834962" cy="3744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0" name="Image" r:id="rId4" imgW="9740900" imgH="7543800" progId="Photoshop.Image.5">
                  <p:embed/>
                </p:oleObj>
              </mc:Choice>
              <mc:Fallback>
                <p:oleObj name="Image" r:id="rId4" imgW="9740900" imgH="7543800" progId="Photoshop.Image.5">
                  <p:embed/>
                  <p:pic>
                    <p:nvPicPr>
                      <p:cNvPr id="0" name="图片 112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275606"/>
                        <a:ext cx="4834962" cy="37444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 Box 1027"/>
          <p:cNvSpPr txBox="1">
            <a:spLocks noChangeArrowheads="1"/>
          </p:cNvSpPr>
          <p:nvPr/>
        </p:nvSpPr>
        <p:spPr bwMode="auto">
          <a:xfrm>
            <a:off x="467544" y="627534"/>
            <a:ext cx="36734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旋光仪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3200" b="1" dirty="0" err="1">
                <a:latin typeface="Times New Roman" panose="02020603050405020304" pitchFamily="18" charset="0"/>
              </a:rPr>
              <a:t>polarimeter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5A0BA9-645C-4F09-BA25-8BC484F3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4DA8-1DCA-4392-A9AE-420B126C6A34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C4493E-0CC0-4BCF-9B4F-1511AB733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3"/>
          <p:cNvSpPr>
            <a:spLocks noChangeArrowheads="1"/>
          </p:cNvSpPr>
          <p:nvPr/>
        </p:nvSpPr>
        <p:spPr bwMode="auto">
          <a:xfrm>
            <a:off x="381000" y="381000"/>
            <a:ext cx="8207375" cy="188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比旋光度</a:t>
            </a:r>
          </a:p>
          <a:p>
            <a:pPr>
              <a:lnSpc>
                <a:spcPts val="28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为了便于比较，就要使物质的旋光性成为一个常量，故用比旋光度[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α]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来表示：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在一定温度和波长（通常为钠光灯，波长为589 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nm）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条件下，样品管长度为1</a:t>
            </a:r>
            <a:r>
              <a:rPr lang="en-US" altLang="zh-CN" sz="20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dm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样品浓度为1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g•ml-1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时测得的旋光度。是一物理常数。</a:t>
            </a:r>
          </a:p>
        </p:txBody>
      </p:sp>
      <p:graphicFrame>
        <p:nvGraphicFramePr>
          <p:cNvPr id="10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251505"/>
              </p:ext>
            </p:extLst>
          </p:nvPr>
        </p:nvGraphicFramePr>
        <p:xfrm>
          <a:off x="1115616" y="2931790"/>
          <a:ext cx="2449512" cy="132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5" name="公式" r:id="rId4" imgW="723900" imgH="393700" progId="Equation.3">
                  <p:embed/>
                </p:oleObj>
              </mc:Choice>
              <mc:Fallback>
                <p:oleObj name="公式" r:id="rId4" imgW="723900" imgH="393700" progId="Equation.3">
                  <p:embed/>
                  <p:pic>
                    <p:nvPicPr>
                      <p:cNvPr id="0" name="图片 123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2931790"/>
                        <a:ext cx="2449512" cy="13223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Text Box 5"/>
          <p:cNvSpPr txBox="1">
            <a:spLocks noChangeArrowheads="1"/>
          </p:cNvSpPr>
          <p:nvPr/>
        </p:nvSpPr>
        <p:spPr bwMode="auto">
          <a:xfrm>
            <a:off x="4085105" y="2931790"/>
            <a:ext cx="4323659" cy="203132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 --- 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钠光源，波长为589</a:t>
            </a: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nm；</a:t>
            </a:r>
          </a:p>
          <a:p>
            <a:pPr>
              <a:spcBef>
                <a:spcPct val="50000"/>
              </a:spcBef>
            </a:pP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 --- 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测定温度，单位为℃</a:t>
            </a:r>
          </a:p>
          <a:p>
            <a:pPr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 --- 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实测的旋光度；</a:t>
            </a:r>
          </a:p>
          <a:p>
            <a:pPr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kumimoji="1" lang="en-US" altLang="zh-CN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 --- 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样品池的长度，单位为</a:t>
            </a:r>
            <a:r>
              <a:rPr kumimoji="1" lang="en-US" altLang="zh-CN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dm</a:t>
            </a: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</a:p>
          <a:p>
            <a:pPr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kumimoji="1" lang="en-US" altLang="zh-CN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 --- 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为样品的浓度，单位为</a:t>
            </a: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g•ml</a:t>
            </a:r>
            <a:r>
              <a:rPr kumimoji="1" lang="en-US" altLang="zh-CN" b="1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kumimoji="1"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0D764C-B0A3-4500-9723-AB1547D62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7CB70-1BFC-42D0-84D5-428D24091882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9E79D0-6591-4BB8-B18E-B3AA9EF46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build="p" autoUpdateAnimBg="0"/>
      <p:bldP spid="103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1547664" y="352425"/>
            <a:ext cx="6335935" cy="451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ts val="2800"/>
              </a:lnSpc>
              <a:defRPr sz="2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2800" dirty="0"/>
              <a:t>第二节    含有一个手性碳原子的分子</a:t>
            </a:r>
          </a:p>
        </p:txBody>
      </p:sp>
      <p:sp>
        <p:nvSpPr>
          <p:cNvPr id="108" name="Text Box 4"/>
          <p:cNvSpPr txBox="1">
            <a:spLocks noChangeArrowheads="1"/>
          </p:cNvSpPr>
          <p:nvPr/>
        </p:nvSpPr>
        <p:spPr bwMode="auto">
          <a:xfrm>
            <a:off x="539750" y="1412875"/>
            <a:ext cx="7772400" cy="810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ts val="2800"/>
              </a:lnSpc>
              <a:defRPr sz="2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   手性碳原子：连有四个各不相同基团的碳原子称为手性碳原子（或手性中心）用</a:t>
            </a:r>
            <a:r>
              <a:rPr lang="en-US" altLang="zh-CN" dirty="0"/>
              <a:t>C*</a:t>
            </a:r>
            <a:r>
              <a:rPr lang="zh-CN" altLang="en-US" dirty="0"/>
              <a:t>表示。</a:t>
            </a:r>
          </a:p>
        </p:txBody>
      </p:sp>
      <p:pic>
        <p:nvPicPr>
          <p:cNvPr id="109" name="Picture 5" descr="Chirality Cen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38" y="2519000"/>
            <a:ext cx="1702147" cy="127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" name="Text Box 6"/>
          <p:cNvSpPr txBox="1">
            <a:spLocks noChangeArrowheads="1"/>
          </p:cNvSpPr>
          <p:nvPr/>
        </p:nvSpPr>
        <p:spPr bwMode="auto">
          <a:xfrm>
            <a:off x="1898799" y="4443958"/>
            <a:ext cx="5400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含有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一个手性碳原子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的化合物一定是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手性分子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21" name="Text Box 8"/>
          <p:cNvSpPr txBox="1">
            <a:spLocks noChangeArrowheads="1"/>
          </p:cNvSpPr>
          <p:nvPr/>
        </p:nvSpPr>
        <p:spPr bwMode="auto">
          <a:xfrm>
            <a:off x="611188" y="981075"/>
            <a:ext cx="4537075" cy="451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ts val="2800"/>
              </a:lnSpc>
              <a:defRPr sz="2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2400" dirty="0"/>
              <a:t>一、手性分子与旋光异构体</a:t>
            </a:r>
          </a:p>
        </p:txBody>
      </p:sp>
      <p:graphicFrame>
        <p:nvGraphicFramePr>
          <p:cNvPr id="122" name="Object 15"/>
          <p:cNvGraphicFramePr>
            <a:graphicFrameLocks noChangeAspect="1"/>
          </p:cNvGraphicFramePr>
          <p:nvPr/>
        </p:nvGraphicFramePr>
        <p:xfrm>
          <a:off x="2083722" y="2449138"/>
          <a:ext cx="1174201" cy="1283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1" name="Document" r:id="rId5" imgW="1028700" imgH="1123950" progId="ChemWindow.Document">
                  <p:embed/>
                </p:oleObj>
              </mc:Choice>
              <mc:Fallback>
                <p:oleObj name="Document" r:id="rId5" imgW="1028700" imgH="1123950" progId="ChemWindow.Document">
                  <p:embed/>
                  <p:pic>
                    <p:nvPicPr>
                      <p:cNvPr id="0" name="图片 134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3722" y="2449138"/>
                        <a:ext cx="1174201" cy="12836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6"/>
          <p:cNvGraphicFramePr>
            <a:graphicFrameLocks noChangeAspect="1"/>
          </p:cNvGraphicFramePr>
          <p:nvPr/>
        </p:nvGraphicFramePr>
        <p:xfrm>
          <a:off x="3650569" y="2355726"/>
          <a:ext cx="1550761" cy="13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2" name="Document" r:id="rId7" imgW="1352550" imgH="1162050" progId="ChemWindow.Document">
                  <p:embed/>
                </p:oleObj>
              </mc:Choice>
              <mc:Fallback>
                <p:oleObj name="Document" r:id="rId7" imgW="1352550" imgH="1162050" progId="ChemWindow.Document">
                  <p:embed/>
                  <p:pic>
                    <p:nvPicPr>
                      <p:cNvPr id="0" name="图片 134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0569" y="2355726"/>
                        <a:ext cx="1550761" cy="133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7"/>
          <p:cNvGraphicFramePr>
            <a:graphicFrameLocks noChangeAspect="1"/>
          </p:cNvGraphicFramePr>
          <p:nvPr/>
        </p:nvGraphicFramePr>
        <p:xfrm>
          <a:off x="5436096" y="2715766"/>
          <a:ext cx="694598" cy="603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3" name="Document" r:id="rId9" imgW="581025" imgH="504825" progId="ChemWindow.Document">
                  <p:embed/>
                </p:oleObj>
              </mc:Choice>
              <mc:Fallback>
                <p:oleObj name="Document" r:id="rId9" imgW="581025" imgH="504825" progId="ChemWindow.Document">
                  <p:embed/>
                  <p:pic>
                    <p:nvPicPr>
                      <p:cNvPr id="0" name="图片 134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2715766"/>
                        <a:ext cx="694598" cy="6030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18"/>
          <p:cNvGraphicFramePr>
            <a:graphicFrameLocks noChangeAspect="1"/>
          </p:cNvGraphicFramePr>
          <p:nvPr/>
        </p:nvGraphicFramePr>
        <p:xfrm>
          <a:off x="6516216" y="2519000"/>
          <a:ext cx="1016454" cy="910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4" name="Document" r:id="rId11" imgW="923925" imgH="828675" progId="ChemWindow.Document">
                  <p:embed/>
                </p:oleObj>
              </mc:Choice>
              <mc:Fallback>
                <p:oleObj name="Document" r:id="rId11" imgW="923925" imgH="828675" progId="ChemWindow.Document">
                  <p:embed/>
                  <p:pic>
                    <p:nvPicPr>
                      <p:cNvPr id="0" name="图片 134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2519000"/>
                        <a:ext cx="1016454" cy="9108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Object 19"/>
          <p:cNvGraphicFramePr>
            <a:graphicFrameLocks noChangeAspect="1"/>
          </p:cNvGraphicFramePr>
          <p:nvPr/>
        </p:nvGraphicFramePr>
        <p:xfrm>
          <a:off x="2700513" y="3651870"/>
          <a:ext cx="4011113" cy="623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5" name="Document" r:id="rId13" imgW="3429000" imgH="533400" progId="ChemWindow.Document">
                  <p:embed/>
                </p:oleObj>
              </mc:Choice>
              <mc:Fallback>
                <p:oleObj name="Document" r:id="rId13" imgW="3429000" imgH="533400" progId="ChemWindow.Document">
                  <p:embed/>
                  <p:pic>
                    <p:nvPicPr>
                      <p:cNvPr id="0" name="图片 134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513" y="3651870"/>
                        <a:ext cx="4011113" cy="6233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C26EC3-19DB-4476-9884-D9CBC20C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D5E9-EAC0-4D28-B402-72E1AF93F41E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CBD6BB-92D9-4BD7-8ADE-308143E24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8" grpId="0"/>
      <p:bldP spid="120" grpId="0"/>
      <p:bldP spid="1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 Box 2"/>
          <p:cNvSpPr txBox="1">
            <a:spLocks noChangeArrowheads="1"/>
          </p:cNvSpPr>
          <p:nvPr/>
        </p:nvSpPr>
        <p:spPr bwMode="auto">
          <a:xfrm>
            <a:off x="465684" y="946262"/>
            <a:ext cx="8077200" cy="810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ts val="2800"/>
              </a:lnSpc>
              <a:defRPr sz="2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    分子的构造相同，但构型不同，形成实物与镜象的两种分子，称为对映异构体（简称：对映体）。 </a:t>
            </a: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634454" y="3075806"/>
            <a:ext cx="8064500" cy="1528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对映异构体之间的物理性质和化学性质基本相同，只是对平面偏振光的旋转方向（旋光性能）不同。在手性环境条件下，对映体会表现出某些不同的性质，如反应速度有差异，生理作用的不同等。</a:t>
            </a:r>
          </a:p>
        </p:txBody>
      </p:sp>
      <p:sp>
        <p:nvSpPr>
          <p:cNvPr id="109" name="Text Box 7"/>
          <p:cNvSpPr txBox="1">
            <a:spLocks noChangeArrowheads="1"/>
          </p:cNvSpPr>
          <p:nvPr/>
        </p:nvSpPr>
        <p:spPr bwMode="auto">
          <a:xfrm>
            <a:off x="563017" y="1995686"/>
            <a:ext cx="8135937" cy="810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ts val="2800"/>
              </a:lnSpc>
              <a:defRPr sz="2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   对映异构体都有旋光性，其中一个是左旋的，一个是右旋的。旋光能力相同，所以对映异构体又称为旋光异构体。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A05C70-6B44-4090-8EBC-C31B6277D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996D-8FA8-41EA-B48A-40202B556173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97C0CB-BE1D-4D74-9B18-D69AB1CA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  <p:bldP spid="10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2"/>
          <p:cNvSpPr txBox="1">
            <a:spLocks noRot="1" noChangeArrowheads="1"/>
          </p:cNvSpPr>
          <p:nvPr/>
        </p:nvSpPr>
        <p:spPr>
          <a:xfrm>
            <a:off x="395288" y="457200"/>
            <a:ext cx="7848600" cy="74639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 异构现象是有机化学中存在着的极为普遍的现象。其异构现象可归纳如下： </a:t>
            </a:r>
          </a:p>
        </p:txBody>
      </p:sp>
      <p:grpSp>
        <p:nvGrpSpPr>
          <p:cNvPr id="79" name="Group 9"/>
          <p:cNvGrpSpPr/>
          <p:nvPr/>
        </p:nvGrpSpPr>
        <p:grpSpPr bwMode="auto">
          <a:xfrm>
            <a:off x="352649" y="1051876"/>
            <a:ext cx="8458200" cy="3933825"/>
            <a:chOff x="432" y="1008"/>
            <a:chExt cx="4080" cy="2207"/>
          </a:xfrm>
        </p:grpSpPr>
        <p:sp>
          <p:nvSpPr>
            <p:cNvPr id="80" name="Text Box 10"/>
            <p:cNvSpPr txBox="1">
              <a:spLocks noChangeArrowheads="1"/>
            </p:cNvSpPr>
            <p:nvPr/>
          </p:nvSpPr>
          <p:spPr bwMode="auto">
            <a:xfrm>
              <a:off x="1392" y="1344"/>
              <a:ext cx="1042" cy="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0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     构造异构</a:t>
              </a:r>
            </a:p>
          </p:txBody>
        </p:sp>
        <p:sp>
          <p:nvSpPr>
            <p:cNvPr id="81" name="Text Box 11"/>
            <p:cNvSpPr txBox="1">
              <a:spLocks noChangeArrowheads="1"/>
            </p:cNvSpPr>
            <p:nvPr/>
          </p:nvSpPr>
          <p:spPr bwMode="auto">
            <a:xfrm>
              <a:off x="1440" y="2448"/>
              <a:ext cx="875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000" b="1">
                  <a:latin typeface="Times New Roman" panose="02020603050405020304" pitchFamily="18" charset="0"/>
                  <a:ea typeface="楷体" panose="02010609060101010101" pitchFamily="49" charset="-122"/>
                </a:rPr>
                <a:t>    立体异构</a:t>
              </a:r>
            </a:p>
          </p:txBody>
        </p:sp>
        <p:sp>
          <p:nvSpPr>
            <p:cNvPr id="82" name="Text Box 12"/>
            <p:cNvSpPr txBox="1">
              <a:spLocks noChangeArrowheads="1"/>
            </p:cNvSpPr>
            <p:nvPr/>
          </p:nvSpPr>
          <p:spPr bwMode="auto">
            <a:xfrm>
              <a:off x="2304" y="1008"/>
              <a:ext cx="1296" cy="1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碳链（碳架）异构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0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官能团位置异构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0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官能团异构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0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互变异构</a:t>
              </a:r>
            </a:p>
          </p:txBody>
        </p:sp>
        <p:sp>
          <p:nvSpPr>
            <p:cNvPr id="83" name="Text Box 13"/>
            <p:cNvSpPr txBox="1">
              <a:spLocks noChangeArrowheads="1"/>
            </p:cNvSpPr>
            <p:nvPr/>
          </p:nvSpPr>
          <p:spPr bwMode="auto">
            <a:xfrm>
              <a:off x="2304" y="2256"/>
              <a:ext cx="864" cy="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000" b="1">
                  <a:latin typeface="Times New Roman" panose="02020603050405020304" pitchFamily="18" charset="0"/>
                  <a:ea typeface="楷体" panose="02010609060101010101" pitchFamily="49" charset="-122"/>
                </a:rPr>
                <a:t>构型异构</a:t>
              </a:r>
              <a:endParaRPr kumimoji="1"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84" name="Text Box 14"/>
            <p:cNvSpPr txBox="1">
              <a:spLocks noChangeArrowheads="1"/>
            </p:cNvSpPr>
            <p:nvPr/>
          </p:nvSpPr>
          <p:spPr bwMode="auto">
            <a:xfrm>
              <a:off x="2256" y="2832"/>
              <a:ext cx="768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000" b="1">
                  <a:latin typeface="Times New Roman" panose="02020603050405020304" pitchFamily="18" charset="0"/>
                  <a:ea typeface="楷体" panose="02010609060101010101" pitchFamily="49" charset="-122"/>
                </a:rPr>
                <a:t>构象异构</a:t>
              </a:r>
            </a:p>
          </p:txBody>
        </p:sp>
        <p:sp>
          <p:nvSpPr>
            <p:cNvPr id="85" name="Text Box 15"/>
            <p:cNvSpPr txBox="1">
              <a:spLocks noChangeArrowheads="1"/>
            </p:cNvSpPr>
            <p:nvPr/>
          </p:nvSpPr>
          <p:spPr bwMode="auto">
            <a:xfrm>
              <a:off x="3120" y="2160"/>
              <a:ext cx="1392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顺反异构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0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旋光异构</a:t>
              </a:r>
            </a:p>
          </p:txBody>
        </p:sp>
        <p:sp>
          <p:nvSpPr>
            <p:cNvPr id="86" name="AutoShape 16"/>
            <p:cNvSpPr/>
            <p:nvPr/>
          </p:nvSpPr>
          <p:spPr bwMode="auto">
            <a:xfrm>
              <a:off x="1383" y="1513"/>
              <a:ext cx="47" cy="1247"/>
            </a:xfrm>
            <a:prstGeom prst="leftBrace">
              <a:avLst>
                <a:gd name="adj1" fmla="val 221099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AutoShape 17"/>
            <p:cNvSpPr/>
            <p:nvPr/>
          </p:nvSpPr>
          <p:spPr bwMode="auto">
            <a:xfrm>
              <a:off x="2208" y="1152"/>
              <a:ext cx="48" cy="821"/>
            </a:xfrm>
            <a:prstGeom prst="leftBrace">
              <a:avLst>
                <a:gd name="adj1" fmla="val 142535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AutoShape 18"/>
            <p:cNvSpPr/>
            <p:nvPr/>
          </p:nvSpPr>
          <p:spPr bwMode="auto">
            <a:xfrm>
              <a:off x="3024" y="2304"/>
              <a:ext cx="47" cy="261"/>
            </a:xfrm>
            <a:prstGeom prst="leftBrace">
              <a:avLst>
                <a:gd name="adj1" fmla="val 46277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Text Box 19"/>
            <p:cNvSpPr txBox="1">
              <a:spLocks noChangeArrowheads="1"/>
            </p:cNvSpPr>
            <p:nvPr/>
          </p:nvSpPr>
          <p:spPr bwMode="auto">
            <a:xfrm>
              <a:off x="432" y="1968"/>
              <a:ext cx="884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0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    同分异构</a:t>
              </a:r>
            </a:p>
          </p:txBody>
        </p:sp>
        <p:sp>
          <p:nvSpPr>
            <p:cNvPr id="90" name="AutoShape 20"/>
            <p:cNvSpPr/>
            <p:nvPr/>
          </p:nvSpPr>
          <p:spPr bwMode="auto">
            <a:xfrm>
              <a:off x="2208" y="2352"/>
              <a:ext cx="47" cy="580"/>
            </a:xfrm>
            <a:prstGeom prst="leftBrace">
              <a:avLst>
                <a:gd name="adj1" fmla="val 102837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Text Box 21"/>
            <p:cNvSpPr txBox="1">
              <a:spLocks noChangeArrowheads="1"/>
            </p:cNvSpPr>
            <p:nvPr/>
          </p:nvSpPr>
          <p:spPr bwMode="auto">
            <a:xfrm>
              <a:off x="2976" y="2736"/>
              <a:ext cx="1120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1">
                  <a:latin typeface="Times New Roman" panose="02020603050405020304" pitchFamily="18" charset="0"/>
                  <a:ea typeface="楷体" panose="02010609060101010101" pitchFamily="49" charset="-122"/>
                </a:rPr>
                <a:t>单键旋转异构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000" b="1">
                  <a:latin typeface="Times New Roman" panose="02020603050405020304" pitchFamily="18" charset="0"/>
                  <a:ea typeface="楷体" panose="02010609060101010101" pitchFamily="49" charset="-122"/>
                </a:rPr>
                <a:t>叔胺翻转异构</a:t>
              </a:r>
            </a:p>
          </p:txBody>
        </p:sp>
        <p:sp>
          <p:nvSpPr>
            <p:cNvPr id="92" name="AutoShape 22"/>
            <p:cNvSpPr/>
            <p:nvPr/>
          </p:nvSpPr>
          <p:spPr bwMode="auto">
            <a:xfrm>
              <a:off x="2976" y="2832"/>
              <a:ext cx="47" cy="319"/>
            </a:xfrm>
            <a:prstGeom prst="leftBrace">
              <a:avLst>
                <a:gd name="adj1" fmla="val 56560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F2A7A8-AC19-4857-AD15-36BADD603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EFE43-E3B0-4D0C-A2AA-07DD80E81F9C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204A69-26CC-402F-91ED-0B9B0A0C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8" name="Text Box 4">
            <a:extLst>
              <a:ext uri="{FF2B5EF4-FFF2-40B4-BE49-F238E27FC236}">
                <a16:creationId xmlns:a16="http://schemas.microsoft.com/office/drawing/2014/main" id="{7A57975D-759F-4157-BB60-14A77F0FC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900" y="400050"/>
            <a:ext cx="2057400" cy="369332"/>
          </a:xfrm>
          <a:prstGeom prst="rect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对映异构体的性质</a:t>
            </a:r>
          </a:p>
        </p:txBody>
      </p:sp>
      <p:sp>
        <p:nvSpPr>
          <p:cNvPr id="144392" name="Text Box 8">
            <a:extLst>
              <a:ext uri="{FF2B5EF4-FFF2-40B4-BE49-F238E27FC236}">
                <a16:creationId xmlns:a16="http://schemas.microsoft.com/office/drawing/2014/main" id="{BD566A30-7A6F-4582-A41A-1A6167942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350" y="2400300"/>
            <a:ext cx="3714750" cy="1327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FF0000"/>
                </a:solidFill>
                <a:miter lim="800000"/>
                <a:headEnd type="none" w="lg" len="lg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500">
                <a:solidFill>
                  <a:srgbClr val="FF0000"/>
                </a:solidFill>
              </a:rPr>
              <a:t>     (</a:t>
            </a:r>
            <a:r>
              <a:rPr lang="en-US" altLang="zh-CN" sz="1500" i="1">
                <a:solidFill>
                  <a:srgbClr val="FF0000"/>
                </a:solidFill>
              </a:rPr>
              <a:t>S</a:t>
            </a:r>
            <a:r>
              <a:rPr lang="en-US" altLang="zh-CN" sz="1500">
                <a:solidFill>
                  <a:srgbClr val="FF0000"/>
                </a:solidFill>
              </a:rPr>
              <a:t>)-(+)-</a:t>
            </a:r>
            <a:r>
              <a:rPr lang="zh-CN" altLang="en-US" sz="1500">
                <a:solidFill>
                  <a:srgbClr val="FF0000"/>
                </a:solidFill>
              </a:rPr>
              <a:t>乳酸                   </a:t>
            </a:r>
            <a:r>
              <a:rPr lang="en-US" altLang="zh-CN" sz="1500">
                <a:solidFill>
                  <a:srgbClr val="FF0000"/>
                </a:solidFill>
              </a:rPr>
              <a:t>(</a:t>
            </a:r>
            <a:r>
              <a:rPr lang="en-US" altLang="zh-CN" sz="1500" i="1">
                <a:solidFill>
                  <a:srgbClr val="FF0000"/>
                </a:solidFill>
              </a:rPr>
              <a:t>R</a:t>
            </a:r>
            <a:r>
              <a:rPr lang="en-US" altLang="zh-CN" sz="1500">
                <a:solidFill>
                  <a:srgbClr val="FF0000"/>
                </a:solidFill>
              </a:rPr>
              <a:t>)-(-)-</a:t>
            </a:r>
            <a:r>
              <a:rPr lang="zh-CN" altLang="en-US" sz="1500">
                <a:solidFill>
                  <a:srgbClr val="FF0000"/>
                </a:solidFill>
              </a:rPr>
              <a:t>乳酸</a:t>
            </a:r>
          </a:p>
          <a:p>
            <a:pPr algn="l">
              <a:spcBef>
                <a:spcPct val="50000"/>
              </a:spcBef>
            </a:pPr>
            <a:r>
              <a:rPr lang="zh-CN" altLang="en-US" sz="1500">
                <a:solidFill>
                  <a:srgbClr val="FF0000"/>
                </a:solidFill>
              </a:rPr>
              <a:t>       </a:t>
            </a:r>
            <a:r>
              <a:rPr lang="en-US" altLang="zh-CN" sz="1500">
                <a:solidFill>
                  <a:srgbClr val="FF0000"/>
                </a:solidFill>
              </a:rPr>
              <a:t>mp   53</a:t>
            </a:r>
            <a:r>
              <a:rPr lang="en-US" altLang="zh-CN" sz="1500" baseline="30000">
                <a:solidFill>
                  <a:srgbClr val="FF0000"/>
                </a:solidFill>
              </a:rPr>
              <a:t>o</a:t>
            </a:r>
            <a:r>
              <a:rPr lang="en-US" altLang="zh-CN" sz="1500">
                <a:solidFill>
                  <a:srgbClr val="FF0000"/>
                </a:solidFill>
              </a:rPr>
              <a:t>C                        mp   53</a:t>
            </a:r>
            <a:r>
              <a:rPr lang="en-US" altLang="zh-CN" sz="1500" baseline="30000">
                <a:solidFill>
                  <a:srgbClr val="FF0000"/>
                </a:solidFill>
              </a:rPr>
              <a:t>o</a:t>
            </a:r>
            <a:r>
              <a:rPr lang="en-US" altLang="zh-CN" sz="1500">
                <a:solidFill>
                  <a:srgbClr val="FF0000"/>
                </a:solidFill>
              </a:rPr>
              <a:t>C</a:t>
            </a:r>
          </a:p>
          <a:p>
            <a:pPr algn="l">
              <a:spcBef>
                <a:spcPct val="50000"/>
              </a:spcBef>
            </a:pPr>
            <a:r>
              <a:rPr lang="en-US" altLang="zh-CN" sz="1500">
                <a:solidFill>
                  <a:srgbClr val="FF0000"/>
                </a:solidFill>
              </a:rPr>
              <a:t>      [</a:t>
            </a:r>
            <a:r>
              <a:rPr lang="en-US" altLang="zh-CN" sz="1500">
                <a:solidFill>
                  <a:srgbClr val="FF0000"/>
                </a:solidFill>
                <a:sym typeface="Symbol" panose="05050102010706020507" pitchFamily="18" charset="2"/>
              </a:rPr>
              <a:t>]</a:t>
            </a:r>
            <a:r>
              <a:rPr lang="en-US" altLang="zh-CN" sz="1350" baseline="-25000">
                <a:solidFill>
                  <a:srgbClr val="FF0000"/>
                </a:solidFill>
                <a:sym typeface="Symbol" panose="05050102010706020507" pitchFamily="18" charset="2"/>
              </a:rPr>
              <a:t>D </a:t>
            </a:r>
            <a:r>
              <a:rPr lang="en-US" altLang="zh-CN" sz="1350">
                <a:solidFill>
                  <a:srgbClr val="FF0000"/>
                </a:solidFill>
                <a:sym typeface="Symbol" panose="05050102010706020507" pitchFamily="18" charset="2"/>
              </a:rPr>
              <a:t>= +3.82                        </a:t>
            </a:r>
            <a:r>
              <a:rPr lang="en-US" altLang="zh-CN" sz="1500">
                <a:solidFill>
                  <a:srgbClr val="FF0000"/>
                </a:solidFill>
              </a:rPr>
              <a:t>[</a:t>
            </a:r>
            <a:r>
              <a:rPr lang="en-US" altLang="zh-CN" sz="1500">
                <a:solidFill>
                  <a:srgbClr val="FF0000"/>
                </a:solidFill>
                <a:sym typeface="Symbol" panose="05050102010706020507" pitchFamily="18" charset="2"/>
              </a:rPr>
              <a:t>]</a:t>
            </a:r>
            <a:r>
              <a:rPr lang="en-US" altLang="zh-CN" sz="1350" baseline="-25000">
                <a:solidFill>
                  <a:srgbClr val="FF0000"/>
                </a:solidFill>
                <a:sym typeface="Symbol" panose="05050102010706020507" pitchFamily="18" charset="2"/>
              </a:rPr>
              <a:t>D </a:t>
            </a:r>
            <a:r>
              <a:rPr lang="en-US" altLang="zh-CN" sz="1350">
                <a:solidFill>
                  <a:srgbClr val="FF0000"/>
                </a:solidFill>
                <a:sym typeface="Symbol" panose="05050102010706020507" pitchFamily="18" charset="2"/>
              </a:rPr>
              <a:t>= -3.82 </a:t>
            </a:r>
          </a:p>
          <a:p>
            <a:pPr algn="l">
              <a:spcBef>
                <a:spcPct val="50000"/>
              </a:spcBef>
            </a:pPr>
            <a:r>
              <a:rPr lang="en-US" altLang="zh-CN" sz="1350">
                <a:solidFill>
                  <a:srgbClr val="FF0000"/>
                </a:solidFill>
                <a:sym typeface="Symbol" panose="05050102010706020507" pitchFamily="18" charset="2"/>
              </a:rPr>
              <a:t>      p</a:t>
            </a:r>
            <a:r>
              <a:rPr lang="en-US" altLang="zh-CN" sz="1350" i="1">
                <a:solidFill>
                  <a:srgbClr val="FF0000"/>
                </a:solidFill>
                <a:sym typeface="Symbol" panose="05050102010706020507" pitchFamily="18" charset="2"/>
              </a:rPr>
              <a:t>K</a:t>
            </a:r>
            <a:r>
              <a:rPr lang="en-US" altLang="zh-CN" sz="1350">
                <a:solidFill>
                  <a:srgbClr val="FF0000"/>
                </a:solidFill>
                <a:sym typeface="Symbol" panose="05050102010706020507" pitchFamily="18" charset="2"/>
              </a:rPr>
              <a:t>a=3.79(25</a:t>
            </a:r>
            <a:r>
              <a:rPr lang="en-US" altLang="zh-CN" sz="1350" baseline="30000">
                <a:solidFill>
                  <a:srgbClr val="FF0000"/>
                </a:solidFill>
                <a:sym typeface="Symbol" panose="05050102010706020507" pitchFamily="18" charset="2"/>
              </a:rPr>
              <a:t>o</a:t>
            </a:r>
            <a:r>
              <a:rPr lang="en-US" altLang="zh-CN" sz="1350">
                <a:solidFill>
                  <a:srgbClr val="FF0000"/>
                </a:solidFill>
                <a:sym typeface="Symbol" panose="05050102010706020507" pitchFamily="18" charset="2"/>
              </a:rPr>
              <a:t>C)                  p</a:t>
            </a:r>
            <a:r>
              <a:rPr lang="en-US" altLang="zh-CN" sz="1350" i="1">
                <a:solidFill>
                  <a:srgbClr val="FF0000"/>
                </a:solidFill>
                <a:sym typeface="Symbol" panose="05050102010706020507" pitchFamily="18" charset="2"/>
              </a:rPr>
              <a:t>K</a:t>
            </a:r>
            <a:r>
              <a:rPr lang="en-US" altLang="zh-CN" sz="1350">
                <a:solidFill>
                  <a:srgbClr val="FF0000"/>
                </a:solidFill>
                <a:sym typeface="Symbol" panose="05050102010706020507" pitchFamily="18" charset="2"/>
              </a:rPr>
              <a:t>a=3.83(25</a:t>
            </a:r>
            <a:r>
              <a:rPr lang="en-US" altLang="zh-CN" sz="1350" baseline="30000">
                <a:solidFill>
                  <a:srgbClr val="FF0000"/>
                </a:solidFill>
                <a:sym typeface="Symbol" panose="05050102010706020507" pitchFamily="18" charset="2"/>
              </a:rPr>
              <a:t>o</a:t>
            </a:r>
            <a:r>
              <a:rPr lang="en-US" altLang="zh-CN" sz="1350">
                <a:solidFill>
                  <a:srgbClr val="FF0000"/>
                </a:solidFill>
                <a:sym typeface="Symbol" panose="05050102010706020507" pitchFamily="18" charset="2"/>
              </a:rPr>
              <a:t>C)</a:t>
            </a:r>
            <a:endParaRPr lang="en-US" altLang="zh-CN" sz="1500">
              <a:solidFill>
                <a:srgbClr val="FF0000"/>
              </a:solidFill>
            </a:endParaRPr>
          </a:p>
        </p:txBody>
      </p:sp>
      <p:sp>
        <p:nvSpPr>
          <p:cNvPr id="144393" name="Text Box 9">
            <a:extLst>
              <a:ext uri="{FF2B5EF4-FFF2-40B4-BE49-F238E27FC236}">
                <a16:creationId xmlns:a16="http://schemas.microsoft.com/office/drawing/2014/main" id="{32EA4746-597B-47FB-A281-0F93F9B8E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3086100"/>
            <a:ext cx="285750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FF0000"/>
                </a:solidFill>
                <a:miter lim="800000"/>
                <a:headEnd type="none" w="lg" len="lg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75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44394" name="Text Box 10">
            <a:extLst>
              <a:ext uri="{FF2B5EF4-FFF2-40B4-BE49-F238E27FC236}">
                <a16:creationId xmlns:a16="http://schemas.microsoft.com/office/drawing/2014/main" id="{E979D000-D44B-46B1-9619-DE6BF80B9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086100"/>
            <a:ext cx="285750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FF0000"/>
                </a:solidFill>
                <a:miter lim="800000"/>
                <a:headEnd type="none" w="lg" len="lg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750">
                <a:solidFill>
                  <a:srgbClr val="FF0000"/>
                </a:solidFill>
              </a:rPr>
              <a:t>15</a:t>
            </a:r>
          </a:p>
        </p:txBody>
      </p:sp>
      <p:graphicFrame>
        <p:nvGraphicFramePr>
          <p:cNvPr id="144397" name="Object 13">
            <a:extLst>
              <a:ext uri="{FF2B5EF4-FFF2-40B4-BE49-F238E27FC236}">
                <a16:creationId xmlns:a16="http://schemas.microsoft.com/office/drawing/2014/main" id="{E4EACF34-A0EC-4C15-A7EA-DC6CCA1981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1200151"/>
          <a:ext cx="1104900" cy="870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6" name="CS ChemDraw Drawing" r:id="rId3" imgW="1473120" imgH="1160640" progId="ChemDraw.Document.6.0">
                  <p:embed/>
                </p:oleObj>
              </mc:Choice>
              <mc:Fallback>
                <p:oleObj name="CS ChemDraw Drawing" r:id="rId3" imgW="1473120" imgH="1160640" progId="ChemDraw.Document.6.0">
                  <p:embed/>
                  <p:pic>
                    <p:nvPicPr>
                      <p:cNvPr id="144397" name="Object 13">
                        <a:extLst>
                          <a:ext uri="{FF2B5EF4-FFF2-40B4-BE49-F238E27FC236}">
                            <a16:creationId xmlns:a16="http://schemas.microsoft.com/office/drawing/2014/main" id="{E4EACF34-A0EC-4C15-A7EA-DC6CCA1981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200151"/>
                        <a:ext cx="1104900" cy="8703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41275">
                            <a:solidFill>
                              <a:schemeClr val="tx1"/>
                            </a:solidFill>
                            <a:miter lim="800000"/>
                            <a:headEnd type="none" w="lg" len="lg"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8" name="Object 14">
            <a:extLst>
              <a:ext uri="{FF2B5EF4-FFF2-40B4-BE49-F238E27FC236}">
                <a16:creationId xmlns:a16="http://schemas.microsoft.com/office/drawing/2014/main" id="{83219BA5-EA02-42A3-A2CF-32B6EA9B8A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5950" y="1143001"/>
          <a:ext cx="1039416" cy="927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7" name="CS ChemDraw Drawing" r:id="rId5" imgW="1386720" imgH="1236960" progId="ChemDraw.Document.6.0">
                  <p:embed/>
                </p:oleObj>
              </mc:Choice>
              <mc:Fallback>
                <p:oleObj name="CS ChemDraw Drawing" r:id="rId5" imgW="1386720" imgH="1236960" progId="ChemDraw.Document.6.0">
                  <p:embed/>
                  <p:pic>
                    <p:nvPicPr>
                      <p:cNvPr id="144398" name="Object 14">
                        <a:extLst>
                          <a:ext uri="{FF2B5EF4-FFF2-40B4-BE49-F238E27FC236}">
                            <a16:creationId xmlns:a16="http://schemas.microsoft.com/office/drawing/2014/main" id="{83219BA5-EA02-42A3-A2CF-32B6EA9B8A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950" y="1143001"/>
                        <a:ext cx="1039416" cy="9274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41275">
                            <a:solidFill>
                              <a:schemeClr val="tx1"/>
                            </a:solidFill>
                            <a:miter lim="800000"/>
                            <a:headEnd type="none" w="lg" len="lg"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9" name="Text Box 15">
            <a:extLst>
              <a:ext uri="{FF2B5EF4-FFF2-40B4-BE49-F238E27FC236}">
                <a16:creationId xmlns:a16="http://schemas.microsoft.com/office/drawing/2014/main" id="{29B59999-CA29-46BD-BFB6-04085E521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0700" y="1143000"/>
            <a:ext cx="19431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chemeClr val="tx1"/>
                </a:solidFill>
                <a:miter lim="800000"/>
                <a:headEnd type="none" w="lg" len="lg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rgbClr val="3333CC"/>
                </a:solidFill>
              </a:rPr>
              <a:t>一对对映体结构差别很小，因此它们具有相同的</a:t>
            </a:r>
            <a:r>
              <a:rPr lang="en-US" altLang="zh-CN">
                <a:solidFill>
                  <a:srgbClr val="3333CC"/>
                </a:solidFill>
              </a:rPr>
              <a:t>bp</a:t>
            </a:r>
            <a:r>
              <a:rPr lang="zh-CN" altLang="en-US">
                <a:solidFill>
                  <a:srgbClr val="3333CC"/>
                </a:solidFill>
              </a:rPr>
              <a:t>，</a:t>
            </a:r>
            <a:r>
              <a:rPr lang="en-US" altLang="zh-CN">
                <a:solidFill>
                  <a:srgbClr val="3333CC"/>
                </a:solidFill>
              </a:rPr>
              <a:t>mp</a:t>
            </a:r>
            <a:r>
              <a:rPr lang="zh-CN" altLang="en-US">
                <a:solidFill>
                  <a:srgbClr val="3333CC"/>
                </a:solidFill>
              </a:rPr>
              <a:t>，溶解度等，化学性质也基本相同。很难用一般的物理或化学方法区分。但它们对平面偏振光的作用不同：</a:t>
            </a:r>
          </a:p>
        </p:txBody>
      </p:sp>
      <p:sp>
        <p:nvSpPr>
          <p:cNvPr id="144400" name="Text Box 16">
            <a:extLst>
              <a:ext uri="{FF2B5EF4-FFF2-40B4-BE49-F238E27FC236}">
                <a16:creationId xmlns:a16="http://schemas.microsoft.com/office/drawing/2014/main" id="{A38D9495-D84D-4D6B-A3C3-CF7DE01F7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0" y="3886201"/>
            <a:ext cx="58864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chemeClr val="tx1"/>
                </a:solidFill>
                <a:miter lim="800000"/>
                <a:headEnd type="none" w="lg" len="lg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rgbClr val="3333CC"/>
                </a:solidFill>
              </a:rPr>
              <a:t>一个可使平面偏振光向右旋，称为右旋体；另一个可使平面偏振光向左旋，称为左旋体。二者旋转角度相同。因此对映异构也叫做旋光异构。</a:t>
            </a:r>
          </a:p>
        </p:txBody>
      </p:sp>
    </p:spTree>
  </p:cSld>
  <p:clrMapOvr>
    <a:masterClrMapping/>
  </p:clrMapOvr>
  <p:transition>
    <p:blinds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ext Box 2">
            <a:extLst>
              <a:ext uri="{FF2B5EF4-FFF2-40B4-BE49-F238E27FC236}">
                <a16:creationId xmlns:a16="http://schemas.microsoft.com/office/drawing/2014/main" id="{BFE395B1-503D-47E8-BAAF-B9A4E675C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42900"/>
            <a:ext cx="6457950" cy="273536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FCCCC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100" dirty="0">
                <a:solidFill>
                  <a:srgbClr val="0000CC"/>
                </a:solidFill>
              </a:rPr>
              <a:t>特  点：</a:t>
            </a:r>
            <a:r>
              <a:rPr lang="zh-CN" altLang="en-US" dirty="0">
                <a:solidFill>
                  <a:srgbClr val="0000CC"/>
                </a:solidFill>
              </a:rPr>
              <a:t> </a:t>
            </a:r>
          </a:p>
          <a:p>
            <a:pPr algn="l">
              <a:spcBef>
                <a:spcPct val="50000"/>
              </a:spcBef>
            </a:pPr>
            <a:endParaRPr lang="zh-CN" altLang="en-US" sz="1350" dirty="0">
              <a:solidFill>
                <a:srgbClr val="0000CC"/>
              </a:solidFill>
            </a:endParaRPr>
          </a:p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00CC"/>
                </a:solidFill>
              </a:rPr>
              <a:t>*</a:t>
            </a:r>
            <a:r>
              <a:rPr lang="en-US" altLang="zh-CN" dirty="0">
                <a:solidFill>
                  <a:srgbClr val="0000CC"/>
                </a:solidFill>
              </a:rPr>
              <a:t>1  </a:t>
            </a:r>
            <a:r>
              <a:rPr lang="zh-CN" altLang="en-US" dirty="0">
                <a:solidFill>
                  <a:srgbClr val="0000CC"/>
                </a:solidFill>
              </a:rPr>
              <a:t>结构：镜影与实物关系         </a:t>
            </a:r>
          </a:p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00CC"/>
                </a:solidFill>
              </a:rPr>
              <a:t>*</a:t>
            </a:r>
            <a:r>
              <a:rPr lang="en-US" altLang="zh-CN" dirty="0">
                <a:solidFill>
                  <a:srgbClr val="0000CC"/>
                </a:solidFill>
              </a:rPr>
              <a:t>2  </a:t>
            </a:r>
            <a:r>
              <a:rPr lang="zh-CN" altLang="en-US" dirty="0">
                <a:solidFill>
                  <a:srgbClr val="0000CC"/>
                </a:solidFill>
              </a:rPr>
              <a:t>内能：内能相同。        </a:t>
            </a:r>
          </a:p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00CC"/>
                </a:solidFill>
              </a:rPr>
              <a:t>*</a:t>
            </a:r>
            <a:r>
              <a:rPr lang="en-US" altLang="zh-CN" dirty="0">
                <a:solidFill>
                  <a:srgbClr val="0000CC"/>
                </a:solidFill>
              </a:rPr>
              <a:t>3  </a:t>
            </a:r>
            <a:r>
              <a:rPr lang="zh-CN" altLang="en-US" dirty="0">
                <a:solidFill>
                  <a:srgbClr val="0000CC"/>
                </a:solidFill>
              </a:rPr>
              <a:t>物理性质和化学性质在非手性环境中相同，在手性环境中有区别。            </a:t>
            </a:r>
          </a:p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00CC"/>
                </a:solidFill>
              </a:rPr>
              <a:t>*</a:t>
            </a:r>
            <a:r>
              <a:rPr lang="en-US" altLang="zh-CN" dirty="0">
                <a:solidFill>
                  <a:srgbClr val="0000CC"/>
                </a:solidFill>
              </a:rPr>
              <a:t>4  </a:t>
            </a:r>
            <a:r>
              <a:rPr lang="zh-CN" altLang="en-US" dirty="0">
                <a:solidFill>
                  <a:srgbClr val="0000CC"/>
                </a:solidFill>
              </a:rPr>
              <a:t>旋光能力相同，旋光方向相反。</a:t>
            </a:r>
            <a:endParaRPr lang="zh-CN" altLang="en-US" sz="2100" dirty="0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  <p:sp>
        <p:nvSpPr>
          <p:cNvPr id="146435" name="Text Box 3">
            <a:extLst>
              <a:ext uri="{FF2B5EF4-FFF2-40B4-BE49-F238E27FC236}">
                <a16:creationId xmlns:a16="http://schemas.microsoft.com/office/drawing/2014/main" id="{EBE4DC2B-CB67-4C09-BCBE-F6BC45DB9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3050" y="3600450"/>
            <a:ext cx="60579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chemeClr val="tx1"/>
                </a:solidFill>
                <a:miter lim="800000"/>
                <a:headEnd type="none" w="lg" len="lg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>
                <a:solidFill>
                  <a:srgbClr val="FF0000"/>
                </a:solidFill>
              </a:rPr>
              <a:t>镜像的不重合性是产生对映异构现象的充分必要条件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6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4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-3001" y="1187128"/>
            <a:ext cx="8820150" cy="265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762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800"/>
              </a:lnSpc>
            </a:pPr>
            <a:r>
              <a:rPr lang="zh-CN" altLang="en-US" sz="2000" b="1" dirty="0">
                <a:solidFill>
                  <a:srgbClr val="FF33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   等量的左旋体和右旋体的</a:t>
            </a:r>
            <a:r>
              <a:rPr lang="zh-CN" altLang="en-US" sz="2000" b="1" dirty="0">
                <a:solidFill>
                  <a:schemeClr val="hlink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混合物</a:t>
            </a:r>
            <a:r>
              <a:rPr lang="zh-CN" altLang="en-US" sz="2000" b="1" dirty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称为外消旋体，一般用（</a:t>
            </a:r>
            <a:r>
              <a:rPr lang="zh-CN" altLang="en-US" sz="2000" b="1" dirty="0">
                <a:solidFill>
                  <a:srgbClr val="FF33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±或</a:t>
            </a:r>
            <a:r>
              <a:rPr lang="en-US" altLang="zh-CN" sz="2000" b="1" dirty="0">
                <a:solidFill>
                  <a:srgbClr val="FF33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dl</a:t>
            </a:r>
            <a:r>
              <a:rPr lang="en-US" altLang="zh-CN" sz="2000" b="1" dirty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2000" b="1" dirty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来表示。</a:t>
            </a:r>
            <a:r>
              <a:rPr lang="zh-CN" altLang="en-US" sz="2000" b="1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无旋光性</a:t>
            </a: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外消旋体与对映体的比较（以乳酸为例）：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                      旋光性        物理性质       化学性质       生理作用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外消旋体      不旋光           </a:t>
            </a:r>
            <a:r>
              <a:rPr lang="en-US" altLang="zh-CN" sz="2000" b="1" dirty="0" err="1">
                <a:ea typeface="黑体" panose="02010609060101010101" pitchFamily="49" charset="-122"/>
                <a:cs typeface="Times New Roman" panose="02020603050405020304" pitchFamily="18" charset="0"/>
              </a:rPr>
              <a:t>mp</a:t>
            </a:r>
            <a:r>
              <a:rPr lang="en-US" altLang="zh-CN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  18℃     </a:t>
            </a: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基本相同      各自发挥其左右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对映体            旋光             </a:t>
            </a:r>
            <a:r>
              <a:rPr lang="en-US" altLang="zh-CN" sz="2000" b="1" dirty="0" err="1">
                <a:ea typeface="黑体" panose="02010609060101010101" pitchFamily="49" charset="-122"/>
                <a:cs typeface="Times New Roman" panose="02020603050405020304" pitchFamily="18" charset="0"/>
              </a:rPr>
              <a:t>mp</a:t>
            </a:r>
            <a:r>
              <a:rPr lang="en-US" altLang="zh-CN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  53℃      </a:t>
            </a: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基本相同      旋体的生理功能</a:t>
            </a:r>
          </a:p>
        </p:txBody>
      </p:sp>
      <p:sp>
        <p:nvSpPr>
          <p:cNvPr id="88" name="Text Box 6"/>
          <p:cNvSpPr txBox="1">
            <a:spLocks noChangeArrowheads="1"/>
          </p:cNvSpPr>
          <p:nvPr/>
        </p:nvSpPr>
        <p:spPr bwMode="auto">
          <a:xfrm>
            <a:off x="2200289" y="4409312"/>
            <a:ext cx="4968552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外消旋体</a:t>
            </a:r>
            <a:r>
              <a:rPr kumimoji="1"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可分离</a:t>
            </a:r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成左旋体与右旋体。</a:t>
            </a:r>
          </a:p>
        </p:txBody>
      </p:sp>
      <p:sp>
        <p:nvSpPr>
          <p:cNvPr id="89" name="Rectangle 8"/>
          <p:cNvSpPr>
            <a:spLocks noChangeArrowheads="1"/>
          </p:cNvSpPr>
          <p:nvPr/>
        </p:nvSpPr>
        <p:spPr bwMode="auto">
          <a:xfrm>
            <a:off x="179512" y="203633"/>
            <a:ext cx="2040943" cy="559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二、外消旋体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45B401-BA05-4FE0-B1A7-E9B3339F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C1675-8BFA-4FBB-8611-0E1A21D85E1D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ABB90D-0050-404A-B79E-8F8B0E76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1" animBg="1"/>
      <p:bldP spid="8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-3001" y="1187128"/>
            <a:ext cx="8820150" cy="77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762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800"/>
              </a:lnSpc>
            </a:pP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  含有多个手性碳原子的分子，虽然拥有手性碳原子，但却不是手性分子，因而也没有旋光性的化合物，叫做内消旋体。</a:t>
            </a:r>
          </a:p>
        </p:txBody>
      </p:sp>
      <p:sp>
        <p:nvSpPr>
          <p:cNvPr id="89" name="Rectangle 8"/>
          <p:cNvSpPr>
            <a:spLocks noChangeArrowheads="1"/>
          </p:cNvSpPr>
          <p:nvPr/>
        </p:nvSpPr>
        <p:spPr bwMode="auto">
          <a:xfrm>
            <a:off x="179512" y="203633"/>
            <a:ext cx="2040943" cy="559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三、内消旋体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365191"/>
            <a:ext cx="2376264" cy="172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F37BA9-4DE7-4488-A5FA-B0D31157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B8610-263A-4C12-858B-9E9204DE1B2D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3E7F6C-D84B-4046-84C0-765F47339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7" dur="1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Box 2"/>
          <p:cNvSpPr txBox="1">
            <a:spLocks noChangeArrowheads="1"/>
          </p:cNvSpPr>
          <p:nvPr/>
        </p:nvSpPr>
        <p:spPr bwMode="auto">
          <a:xfrm>
            <a:off x="179512" y="865799"/>
            <a:ext cx="511016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、对映体构型的表示方法</a:t>
            </a: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5" name="Rectangle 3"/>
          <p:cNvSpPr>
            <a:spLocks noChangeArrowheads="1"/>
          </p:cNvSpPr>
          <p:nvPr/>
        </p:nvSpPr>
        <p:spPr bwMode="auto">
          <a:xfrm>
            <a:off x="179589" y="1296686"/>
            <a:ext cx="8784899" cy="77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6700">
              <a:tabLst>
                <a:tab pos="533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tabLst>
                <a:tab pos="533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tabLst>
                <a:tab pos="533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tabLst>
                <a:tab pos="533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tabLst>
                <a:tab pos="533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>
              <a:lnSpc>
                <a:spcPts val="2800"/>
              </a:lnSpc>
              <a:spcBef>
                <a:spcPct val="50000"/>
              </a:spcBef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对映体的构型可用立体结构（楔形式和透视式）和费歇尔（</a:t>
            </a:r>
            <a:r>
              <a:rPr lang="en-US" altLang="zh-CN" sz="2000" b="1" dirty="0" err="1">
                <a:ea typeface="黑体" panose="02010609060101010101" pitchFamily="49" charset="-122"/>
                <a:cs typeface="Times New Roman" panose="02020603050405020304" pitchFamily="18" charset="0"/>
              </a:rPr>
              <a:t>E·Fischer</a:t>
            </a:r>
            <a:r>
              <a:rPr lang="en-US" altLang="zh-CN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投影式表示。</a:t>
            </a:r>
          </a:p>
        </p:txBody>
      </p:sp>
      <p:sp>
        <p:nvSpPr>
          <p:cNvPr id="56" name="Rectangle 5"/>
          <p:cNvSpPr>
            <a:spLocks noChangeArrowheads="1"/>
          </p:cNvSpPr>
          <p:nvPr/>
        </p:nvSpPr>
        <p:spPr bwMode="auto">
          <a:xfrm>
            <a:off x="179512" y="188690"/>
            <a:ext cx="4968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四、构型的表示方法、确定和标记</a:t>
            </a:r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707382" y="2201549"/>
            <a:ext cx="17956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a.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立体结构式 </a:t>
            </a:r>
          </a:p>
        </p:txBody>
      </p:sp>
      <p:graphicFrame>
        <p:nvGraphicFramePr>
          <p:cNvPr id="58" name="Object 7"/>
          <p:cNvGraphicFramePr>
            <a:graphicFrameLocks noChangeAspect="1"/>
          </p:cNvGraphicFramePr>
          <p:nvPr/>
        </p:nvGraphicFramePr>
        <p:xfrm>
          <a:off x="2483768" y="2715766"/>
          <a:ext cx="4455807" cy="2270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4" name="CS ChemDraw Drawing" r:id="rId4" imgW="4191000" imgH="2146300" progId="ChemDraw.Document.6.0">
                  <p:embed/>
                </p:oleObj>
              </mc:Choice>
              <mc:Fallback>
                <p:oleObj name="CS ChemDraw Drawing" r:id="rId4" imgW="4191000" imgH="2146300" progId="ChemDraw.Document.6.0">
                  <p:embed/>
                  <p:pic>
                    <p:nvPicPr>
                      <p:cNvPr id="0" name="图片 143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2715766"/>
                        <a:ext cx="4455807" cy="22708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96D082-714E-4754-9FBC-9ED120355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F7F3A-AF09-4F34-9709-396536B445B9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CAC053-6E30-4AF0-8B3B-D32292550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228600" y="304800"/>
            <a:ext cx="7315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b. Fischer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投影式</a:t>
            </a:r>
            <a:endParaRPr kumimoji="1"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088704"/>
              </p:ext>
            </p:extLst>
          </p:nvPr>
        </p:nvGraphicFramePr>
        <p:xfrm>
          <a:off x="2051720" y="724769"/>
          <a:ext cx="4824536" cy="1780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8" name="CS ChemDraw Drawing" r:id="rId4" imgW="4914900" imgH="1816100" progId="ChemDraw.Document.6.0">
                  <p:embed/>
                </p:oleObj>
              </mc:Choice>
              <mc:Fallback>
                <p:oleObj name="CS ChemDraw Drawing" r:id="rId4" imgW="4914900" imgH="1816100" progId="ChemDraw.Document.6.0">
                  <p:embed/>
                  <p:pic>
                    <p:nvPicPr>
                      <p:cNvPr id="0" name="图片 153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724769"/>
                        <a:ext cx="4824536" cy="1780155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539552" y="2427734"/>
            <a:ext cx="8382000" cy="26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投影原则：</a:t>
            </a:r>
          </a:p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1° 横、竖两条直线的交叉点代表手性碳原子，位于纸平面。</a:t>
            </a:r>
          </a:p>
          <a:p>
            <a:pPr eaLnBrk="0" hangingPunct="0"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2° 横线表示与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C*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相连的两个键指向纸平面的前面，竖线表示指向纸平面的后面。</a:t>
            </a:r>
          </a:p>
          <a:p>
            <a:pPr eaLnBrk="0" hangingPunct="0"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3° 将含有碳原子的基团（主碳链）写在竖线上，命名时编号最小的碳原子写在竖线上端，最大的碳原子写在竖线下端。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9AC1BA-01EB-404F-9D21-82979ED6B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45424-C14E-4EED-AE09-99A7F0B23EDD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634B59-31AB-42E0-A427-94E0CCB2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3"/>
          <p:cNvSpPr>
            <a:spLocks noChangeArrowheads="1"/>
          </p:cNvSpPr>
          <p:nvPr/>
        </p:nvSpPr>
        <p:spPr bwMode="auto">
          <a:xfrm>
            <a:off x="526801" y="2387019"/>
            <a:ext cx="82216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判断不同投影式是否同一构型的方法</a:t>
            </a:r>
            <a:endParaRPr kumimoji="1"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542904"/>
              </p:ext>
            </p:extLst>
          </p:nvPr>
        </p:nvGraphicFramePr>
        <p:xfrm>
          <a:off x="755576" y="3568030"/>
          <a:ext cx="67056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8" name="CS ChemDraw Drawing" r:id="rId5" imgW="2854960" imgH="721360" progId="ChemDraw.Document.6.0">
                  <p:embed/>
                </p:oleObj>
              </mc:Choice>
              <mc:Fallback>
                <p:oleObj name="CS ChemDraw Drawing" r:id="rId5" imgW="2854960" imgH="721360" progId="ChemDraw.Document.6.0">
                  <p:embed/>
                  <p:pic>
                    <p:nvPicPr>
                      <p:cNvPr id="0" name="图片 164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568030"/>
                        <a:ext cx="67056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ectangle 5"/>
          <p:cNvSpPr>
            <a:spLocks noChangeArrowheads="1"/>
          </p:cNvSpPr>
          <p:nvPr/>
        </p:nvSpPr>
        <p:spPr bwMode="auto">
          <a:xfrm>
            <a:off x="468313" y="3107744"/>
            <a:ext cx="55563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a.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将投影式在纸平面上旋转180</a:t>
            </a:r>
            <a:r>
              <a:rPr kumimoji="1" lang="en-US" altLang="zh-CN" sz="2000" b="1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，仍为原构型。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8D79E6D-D68F-49EC-B697-E1FE36D710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253955"/>
              </p:ext>
            </p:extLst>
          </p:nvPr>
        </p:nvGraphicFramePr>
        <p:xfrm>
          <a:off x="1346200" y="51470"/>
          <a:ext cx="2303463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9" r:id="rId7" imgW="949960" imgH="894080" progId="ChemDraw.Document.6.0">
                  <p:embed/>
                </p:oleObj>
              </mc:Choice>
              <mc:Fallback>
                <p:oleObj r:id="rId7" imgW="949960" imgH="894080" progId="ChemDraw.Document.6.0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54E312D-79DD-4359-B769-6F7900F99C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6200" y="51470"/>
                        <a:ext cx="2303463" cy="216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A99E213-7E25-47BD-86A8-95EF136780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053776"/>
              </p:ext>
            </p:extLst>
          </p:nvPr>
        </p:nvGraphicFramePr>
        <p:xfrm>
          <a:off x="5232400" y="51470"/>
          <a:ext cx="2374900" cy="221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0" r:id="rId9" imgW="955040" imgH="889000" progId="ChemDraw.Document.6.0">
                  <p:embed/>
                </p:oleObj>
              </mc:Choice>
              <mc:Fallback>
                <p:oleObj r:id="rId9" imgW="955040" imgH="889000" progId="ChemDraw.Document.6.0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100591-8036-429F-B1CD-E1839286AF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51470"/>
                        <a:ext cx="2374900" cy="221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3961AE-E809-49CE-B92F-A0EB5E60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15E7-DC7E-4BE6-9261-62EE0E7290BF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98A433-3788-4F12-BD83-E677F7EF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uild="p" autoUpdateAnimBg="0"/>
      <p:bldP spid="6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>
            <a:extLst>
              <a:ext uri="{FF2B5EF4-FFF2-40B4-BE49-F238E27FC236}">
                <a16:creationId xmlns:a16="http://schemas.microsoft.com/office/drawing/2014/main" id="{5495DC33-7367-4112-8670-A41B7035B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0" y="466725"/>
            <a:ext cx="5486400" cy="346249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zh-CN" altLang="en-US" sz="1650" b="1" dirty="0">
                <a:solidFill>
                  <a:schemeClr val="tx2">
                    <a:lumMod val="75000"/>
                  </a:schemeClr>
                </a:solidFill>
                <a:latin typeface="宋体" pitchFamily="2" charset="-122"/>
                <a:ea typeface="+mn-ea"/>
              </a:rPr>
              <a:t>注意：可以旋转</a:t>
            </a:r>
            <a:r>
              <a:rPr kumimoji="1" lang="en-US" altLang="zh-CN" sz="1650" b="1" dirty="0">
                <a:solidFill>
                  <a:schemeClr val="tx2">
                    <a:lumMod val="75000"/>
                  </a:schemeClr>
                </a:solidFill>
                <a:latin typeface="宋体" pitchFamily="2" charset="-122"/>
                <a:ea typeface="+mn-ea"/>
              </a:rPr>
              <a:t>180 °</a:t>
            </a:r>
            <a:r>
              <a:rPr kumimoji="1" lang="zh-CN" altLang="en-US" sz="1650" b="1" dirty="0">
                <a:solidFill>
                  <a:schemeClr val="tx2">
                    <a:lumMod val="75000"/>
                  </a:schemeClr>
                </a:solidFill>
                <a:latin typeface="宋体" pitchFamily="2" charset="-122"/>
                <a:ea typeface="+mn-ea"/>
              </a:rPr>
              <a:t>，但不能旋转</a:t>
            </a:r>
            <a:r>
              <a:rPr kumimoji="1" lang="en-US" altLang="zh-CN" sz="1650" b="1" dirty="0">
                <a:solidFill>
                  <a:schemeClr val="tx2">
                    <a:lumMod val="75000"/>
                  </a:schemeClr>
                </a:solidFill>
                <a:latin typeface="宋体" pitchFamily="2" charset="-122"/>
                <a:ea typeface="+mn-ea"/>
              </a:rPr>
              <a:t>90°</a:t>
            </a:r>
            <a:r>
              <a:rPr kumimoji="1" lang="zh-CN" altLang="en-US" sz="1650" b="1" dirty="0">
                <a:solidFill>
                  <a:schemeClr val="tx2">
                    <a:lumMod val="75000"/>
                  </a:schemeClr>
                </a:solidFill>
                <a:latin typeface="宋体" pitchFamily="2" charset="-122"/>
                <a:ea typeface="+mn-ea"/>
              </a:rPr>
              <a:t>或</a:t>
            </a:r>
            <a:r>
              <a:rPr kumimoji="1" lang="en-US" altLang="zh-CN" sz="1650" b="1" dirty="0">
                <a:solidFill>
                  <a:schemeClr val="tx2">
                    <a:lumMod val="75000"/>
                  </a:schemeClr>
                </a:solidFill>
                <a:latin typeface="宋体" pitchFamily="2" charset="-122"/>
                <a:ea typeface="+mn-ea"/>
              </a:rPr>
              <a:t>270°</a:t>
            </a:r>
            <a:endParaRPr kumimoji="1" lang="zh-CN" altLang="en-US" sz="1650" b="1" dirty="0">
              <a:solidFill>
                <a:schemeClr val="tx2">
                  <a:lumMod val="75000"/>
                </a:schemeClr>
              </a:solidFill>
              <a:latin typeface="宋体" pitchFamily="2" charset="-122"/>
              <a:ea typeface="+mn-ea"/>
            </a:endParaRPr>
          </a:p>
        </p:txBody>
      </p:sp>
      <p:pic>
        <p:nvPicPr>
          <p:cNvPr id="29699" name="Picture 3" descr="E:\有机化学\有机课程\图片\图片80.tif">
            <a:extLst>
              <a:ext uri="{FF2B5EF4-FFF2-40B4-BE49-F238E27FC236}">
                <a16:creationId xmlns:a16="http://schemas.microsoft.com/office/drawing/2014/main" id="{B41021F8-1869-4501-A13D-2C369794A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254" y="897731"/>
            <a:ext cx="5093494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7287ED-51FA-41E4-B10D-D9F8092A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12ED-3D29-4F6E-93C4-1C3651941B7C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4292B4-5F78-4425-BCD9-EC2374F86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2"/>
          <p:cNvSpPr>
            <a:spLocks noChangeArrowheads="1"/>
          </p:cNvSpPr>
          <p:nvPr/>
        </p:nvSpPr>
        <p:spPr bwMode="auto">
          <a:xfrm>
            <a:off x="400973" y="737123"/>
            <a:ext cx="7924800" cy="77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b.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任意固定一个基团不动，依次顺时针或反时针调换另三个基团的位置，不会改变原构型。</a:t>
            </a:r>
          </a:p>
        </p:txBody>
      </p:sp>
      <p:graphicFrame>
        <p:nvGraphicFramePr>
          <p:cNvPr id="56" name="Object 3"/>
          <p:cNvGraphicFramePr>
            <a:graphicFrameLocks noChangeAspect="1"/>
          </p:cNvGraphicFramePr>
          <p:nvPr/>
        </p:nvGraphicFramePr>
        <p:xfrm>
          <a:off x="299368" y="2112056"/>
          <a:ext cx="8135937" cy="151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4" name="CS ChemDraw Drawing" r:id="rId5" imgW="5829300" imgH="1092200" progId="ChemDraw.Document.6.0">
                  <p:embed/>
                </p:oleObj>
              </mc:Choice>
              <mc:Fallback>
                <p:oleObj name="CS ChemDraw Drawing" r:id="rId5" imgW="5829300" imgH="1092200" progId="ChemDraw.Document.6.0">
                  <p:embed/>
                  <p:pic>
                    <p:nvPicPr>
                      <p:cNvPr id="0" name="图片 174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368" y="2112056"/>
                        <a:ext cx="8135937" cy="151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日期占位符 15">
            <a:extLst>
              <a:ext uri="{FF2B5EF4-FFF2-40B4-BE49-F238E27FC236}">
                <a16:creationId xmlns:a16="http://schemas.microsoft.com/office/drawing/2014/main" id="{57E37D8C-EF50-4D2D-BFCF-FE3C6E628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9C144-6664-4CE2-BFE5-37C2F1B4042F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3CDDD146-EF64-4E04-B5CA-24294A7C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>
            <a:spLocks noChangeArrowheads="1"/>
          </p:cNvSpPr>
          <p:nvPr/>
        </p:nvSpPr>
        <p:spPr bwMode="auto">
          <a:xfrm>
            <a:off x="323850" y="600075"/>
            <a:ext cx="8640763" cy="77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c.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对调任意两个基团的位置，对调偶数次构型不变，对调奇数次则为原构型的对映体。例如：</a:t>
            </a:r>
          </a:p>
        </p:txBody>
      </p:sp>
      <p:graphicFrame>
        <p:nvGraphicFramePr>
          <p:cNvPr id="71" name="Object 3"/>
          <p:cNvGraphicFramePr>
            <a:graphicFrameLocks noChangeAspect="1"/>
          </p:cNvGraphicFramePr>
          <p:nvPr/>
        </p:nvGraphicFramePr>
        <p:xfrm>
          <a:off x="1620167" y="1563638"/>
          <a:ext cx="6048127" cy="3468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8" name="CS ChemDraw Drawing" r:id="rId5" imgW="5930900" imgH="3403600" progId="ChemDraw.Document.6.0">
                  <p:embed/>
                </p:oleObj>
              </mc:Choice>
              <mc:Fallback>
                <p:oleObj name="CS ChemDraw Drawing" r:id="rId5" imgW="5930900" imgH="3403600" progId="ChemDraw.Document.6.0">
                  <p:embed/>
                  <p:pic>
                    <p:nvPicPr>
                      <p:cNvPr id="0" name="图片 184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167" y="1563638"/>
                        <a:ext cx="6048127" cy="3468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58081E-562F-4A0C-BAAD-FDBEA74D7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E877B-034F-4BED-9E5E-222131ECA6F5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765FBF-69C3-499C-92E0-F3854F9E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Object 1027"/>
          <p:cNvGraphicFramePr>
            <a:graphicFrameLocks noChangeAspect="1"/>
          </p:cNvGraphicFramePr>
          <p:nvPr/>
        </p:nvGraphicFramePr>
        <p:xfrm>
          <a:off x="1331640" y="843558"/>
          <a:ext cx="6199497" cy="4092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Document" r:id="rId4" imgW="5238750" imgH="3457575" progId="ChemWindow.Document">
                  <p:embed/>
                </p:oleObj>
              </mc:Choice>
              <mc:Fallback>
                <p:oleObj name="Document" r:id="rId4" imgW="5238750" imgH="3457575" progId="ChemWindow.Document">
                  <p:embed/>
                  <p:pic>
                    <p:nvPicPr>
                      <p:cNvPr id="0" name="图片 10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843558"/>
                        <a:ext cx="6199497" cy="4092479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57852" y="339502"/>
            <a:ext cx="780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立体异构</a:t>
            </a:r>
            <a:r>
              <a:rPr kumimoji="1"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构造相同，分子中原子或基团在空间的排列方式不同。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8E90EC-D5C3-40D2-8F67-25732AB6D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DBA1-A5AE-49AC-87BC-49F11309AA5A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F588D2-31DC-4EF7-BB4D-24A5A02F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PBand343"/>
          <p:cNvSpPr>
            <a:spLocks noChangeArrowheads="1"/>
          </p:cNvSpPr>
          <p:nvPr/>
        </p:nvSpPr>
        <p:spPr bwMode="auto">
          <a:xfrm>
            <a:off x="447891" y="968084"/>
            <a:ext cx="8353425" cy="404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绝对构型</a:t>
            </a:r>
          </a:p>
          <a:p>
            <a:pPr>
              <a:lnSpc>
                <a:spcPts val="2800"/>
              </a:lnSpc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—— 一种手性化合物的实际的三维结构</a:t>
            </a:r>
          </a:p>
          <a:p>
            <a:pPr>
              <a:lnSpc>
                <a:spcPts val="2800"/>
              </a:lnSpc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绝对构型的测定</a:t>
            </a:r>
          </a:p>
          <a:p>
            <a:pPr>
              <a:lnSpc>
                <a:spcPts val="2800"/>
              </a:lnSpc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——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X-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射线单晶衍射(1950年）</a:t>
            </a:r>
          </a:p>
          <a:p>
            <a:pPr>
              <a:lnSpc>
                <a:spcPts val="2800"/>
              </a:lnSpc>
            </a:pPr>
            <a:endParaRPr kumimoji="1" lang="en-US" altLang="zh-CN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相对构型</a:t>
            </a:r>
          </a:p>
          <a:p>
            <a:pPr>
              <a:lnSpc>
                <a:spcPts val="2800"/>
              </a:lnSpc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相对于另外的化合物的构型的一种化合物的结构</a:t>
            </a:r>
          </a:p>
          <a:p>
            <a:pPr>
              <a:lnSpc>
                <a:spcPts val="2800"/>
              </a:lnSpc>
            </a:pPr>
            <a:endParaRPr kumimoji="1" lang="zh-CN" altLang="en-US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endParaRPr kumimoji="1" lang="zh-CN" altLang="en-US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endParaRPr kumimoji="1" lang="zh-CN" altLang="en-US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endParaRPr kumimoji="1" lang="zh-CN" altLang="en-US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2" name="PPBand345"/>
          <p:cNvSpPr>
            <a:spLocks noChangeArrowheads="1"/>
          </p:cNvSpPr>
          <p:nvPr/>
        </p:nvSpPr>
        <p:spPr bwMode="auto">
          <a:xfrm>
            <a:off x="205414" y="121698"/>
            <a:ext cx="293752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2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、构型的确定</a:t>
            </a: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auto">
          <a:xfrm>
            <a:off x="809258" y="567974"/>
            <a:ext cx="4176712" cy="418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绝对构型与相对构型</a:t>
            </a:r>
          </a:p>
        </p:txBody>
      </p:sp>
      <p:graphicFrame>
        <p:nvGraphicFramePr>
          <p:cNvPr id="104" name="Object 6"/>
          <p:cNvGraphicFramePr>
            <a:graphicFrameLocks noChangeAspect="1"/>
          </p:cNvGraphicFramePr>
          <p:nvPr/>
        </p:nvGraphicFramePr>
        <p:xfrm>
          <a:off x="1949647" y="3503849"/>
          <a:ext cx="4570761" cy="122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1" name="CS ChemDraw Drawing" r:id="rId4" imgW="3154680" imgH="845820" progId="ChemDraw.Document.5.0">
                  <p:embed/>
                </p:oleObj>
              </mc:Choice>
              <mc:Fallback>
                <p:oleObj name="CS ChemDraw Drawing" r:id="rId4" imgW="3154680" imgH="845820" progId="ChemDraw.Document.5.0">
                  <p:embed/>
                  <p:pic>
                    <p:nvPicPr>
                      <p:cNvPr id="0" name="图片 194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647" y="3503849"/>
                        <a:ext cx="4570761" cy="12266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 Box 7"/>
          <p:cNvSpPr txBox="1">
            <a:spLocks noChangeArrowheads="1"/>
          </p:cNvSpPr>
          <p:nvPr/>
        </p:nvSpPr>
        <p:spPr bwMode="auto">
          <a:xfrm>
            <a:off x="1835696" y="4785227"/>
            <a:ext cx="49685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D-(+)-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甘油醛                          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L-(-)-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甘油醛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6D591F-0CE9-4C8C-B627-6D54762C4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DC9F4-03CC-472F-8B22-A72816B72B2C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773FF8-07B1-4BB7-84B9-7260A6BB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build="p" autoUpdateAnimBg="0"/>
      <p:bldP spid="102" grpId="0" autoUpdateAnimBg="0"/>
      <p:bldP spid="103" grpId="0"/>
      <p:bldP spid="10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Box 2"/>
          <p:cNvSpPr txBox="1">
            <a:spLocks noChangeArrowheads="1"/>
          </p:cNvSpPr>
          <p:nvPr/>
        </p:nvSpPr>
        <p:spPr bwMode="auto">
          <a:xfrm>
            <a:off x="452364" y="66484"/>
            <a:ext cx="865614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、构型标记法</a:t>
            </a:r>
            <a:endParaRPr kumimoji="1" lang="zh-CN" altLang="en-US" sz="2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533400" y="549275"/>
            <a:ext cx="3657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（1） 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 / L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标记法</a:t>
            </a:r>
          </a:p>
        </p:txBody>
      </p:sp>
      <p:sp>
        <p:nvSpPr>
          <p:cNvPr id="67" name="Text Box 6"/>
          <p:cNvSpPr txBox="1">
            <a:spLocks noChangeArrowheads="1"/>
          </p:cNvSpPr>
          <p:nvPr/>
        </p:nvSpPr>
        <p:spPr bwMode="auto">
          <a:xfrm>
            <a:off x="5952282" y="2859782"/>
            <a:ext cx="2952328" cy="14901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ts val="2800"/>
              </a:lnSpc>
              <a:spcBef>
                <a:spcPct val="50000"/>
              </a:spcBef>
            </a:pPr>
            <a:r>
              <a:rPr kumimoji="1"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D/L</a:t>
            </a:r>
            <a:r>
              <a:rPr kumimoji="1"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标识手性碳的相对构型，用来区别一对对映体，与 “+、-” 没有必然的联系。</a:t>
            </a:r>
            <a:endParaRPr kumimoji="1" lang="zh-CN" altLang="en-US" dirty="0">
              <a:solidFill>
                <a:srgbClr val="FF33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8" name="Object 7"/>
          <p:cNvGraphicFramePr>
            <a:graphicFrameLocks noChangeAspect="1"/>
          </p:cNvGraphicFramePr>
          <p:nvPr/>
        </p:nvGraphicFramePr>
        <p:xfrm>
          <a:off x="1143943" y="2211710"/>
          <a:ext cx="4364161" cy="1297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5" name="Document" r:id="rId4" imgW="3686175" imgH="1095375" progId="ChemWindow.Document">
                  <p:embed/>
                </p:oleObj>
              </mc:Choice>
              <mc:Fallback>
                <p:oleObj name="Document" r:id="rId4" imgW="3686175" imgH="1095375" progId="ChemWindow.Document">
                  <p:embed/>
                  <p:pic>
                    <p:nvPicPr>
                      <p:cNvPr id="0" name="图片 205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943" y="2211710"/>
                        <a:ext cx="4364161" cy="129772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Rectangle 8"/>
          <p:cNvSpPr>
            <a:spLocks noChangeArrowheads="1"/>
          </p:cNvSpPr>
          <p:nvPr/>
        </p:nvSpPr>
        <p:spPr bwMode="auto">
          <a:xfrm>
            <a:off x="452364" y="949385"/>
            <a:ext cx="8424862" cy="113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以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2,3-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二羟基丙醛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甘油醛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为基准物，人为规定在费歇尔投影式中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C*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上羟基处于右侧的为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型，属右旋体。反之，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型，属左旋体。确定由甘油醛通过化学反应所联系的产物构型，但产物的旋光性与构型无关。</a:t>
            </a:r>
          </a:p>
        </p:txBody>
      </p:sp>
      <p:pic>
        <p:nvPicPr>
          <p:cNvPr id="71" name="Picture 9" descr="无标题-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445" y="3565433"/>
            <a:ext cx="4320480" cy="121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BB1BF4-921C-4BED-A290-7A843CB3F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0CE32-C347-43B7-A5F1-A099ADDFD3CC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919739-4480-4B61-A448-A4299182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 animBg="1"/>
      <p:bldP spid="6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Box 2"/>
          <p:cNvSpPr txBox="1">
            <a:spLocks noChangeArrowheads="1"/>
          </p:cNvSpPr>
          <p:nvPr/>
        </p:nvSpPr>
        <p:spPr bwMode="auto">
          <a:xfrm>
            <a:off x="76002" y="11400"/>
            <a:ext cx="70882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（2）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 / S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标记法</a:t>
            </a:r>
            <a:endParaRPr kumimoji="1"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0" name="Rectangle 9"/>
          <p:cNvSpPr>
            <a:spLocks noChangeArrowheads="1"/>
          </p:cNvSpPr>
          <p:nvPr/>
        </p:nvSpPr>
        <p:spPr bwMode="auto">
          <a:xfrm>
            <a:off x="1631717" y="4665101"/>
            <a:ext cx="461536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（+）和（-）并不对应于（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R）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和（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S）</a:t>
            </a:r>
            <a:endParaRPr kumimoji="1"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 Box 10"/>
          <p:cNvSpPr txBox="1">
            <a:spLocks noChangeArrowheads="1"/>
          </p:cNvSpPr>
          <p:nvPr/>
        </p:nvSpPr>
        <p:spPr bwMode="auto">
          <a:xfrm>
            <a:off x="0" y="411510"/>
            <a:ext cx="9051925" cy="2573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1970年国际上根据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IUPAC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的建议，构型的命名采用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R、S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法，这种命名法根据化合物的实际构型或投影式就可命名。</a:t>
            </a:r>
          </a:p>
          <a:p>
            <a:pPr>
              <a:lnSpc>
                <a:spcPts val="28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R、S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命名规则：</a:t>
            </a:r>
          </a:p>
          <a:p>
            <a:pPr>
              <a:lnSpc>
                <a:spcPts val="28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按次序规则将手性碳原子上的四个基团排序。</a:t>
            </a:r>
          </a:p>
          <a:p>
            <a:pPr>
              <a:lnSpc>
                <a:spcPts val="28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把排序</a:t>
            </a:r>
            <a:r>
              <a:rPr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最小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的基团放在离观察者眼睛</a:t>
            </a:r>
            <a:r>
              <a:rPr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最远的位置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，观察其余三个基团由</a:t>
            </a:r>
            <a:r>
              <a:rPr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大→中→小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的顺序，若是</a:t>
            </a:r>
            <a:r>
              <a:rPr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顺时针方向，则其构型为</a:t>
            </a:r>
            <a:r>
              <a:rPr lang="en-US" altLang="zh-CN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（R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是拉丁文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Rectus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的字头，是右的意思），若是</a:t>
            </a:r>
            <a:r>
              <a:rPr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反时针方向，则构型为</a:t>
            </a:r>
            <a:r>
              <a:rPr lang="en-US" altLang="zh-CN" sz="2000" b="1" dirty="0" err="1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Sinister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左的意思）。</a:t>
            </a:r>
          </a:p>
        </p:txBody>
      </p:sp>
      <p:pic>
        <p:nvPicPr>
          <p:cNvPr id="52" name="Picture 11" descr="无标题-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51" y="3147814"/>
            <a:ext cx="3756592" cy="133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五角星 1">
            <a:extLst>
              <a:ext uri="{FF2B5EF4-FFF2-40B4-BE49-F238E27FC236}">
                <a16:creationId xmlns:a16="http://schemas.microsoft.com/office/drawing/2014/main" id="{8F50C5E3-9062-4FC2-BC8B-999C24718804}"/>
              </a:ext>
            </a:extLst>
          </p:cNvPr>
          <p:cNvSpPr/>
          <p:nvPr/>
        </p:nvSpPr>
        <p:spPr>
          <a:xfrm>
            <a:off x="2629346" y="37431"/>
            <a:ext cx="457200" cy="446087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五角星 6">
            <a:extLst>
              <a:ext uri="{FF2B5EF4-FFF2-40B4-BE49-F238E27FC236}">
                <a16:creationId xmlns:a16="http://schemas.microsoft.com/office/drawing/2014/main" id="{9D2DEC51-C005-400C-918E-CBA55B993467}"/>
              </a:ext>
            </a:extLst>
          </p:cNvPr>
          <p:cNvSpPr/>
          <p:nvPr/>
        </p:nvSpPr>
        <p:spPr>
          <a:xfrm>
            <a:off x="3970784" y="27906"/>
            <a:ext cx="457200" cy="446087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五角星 7">
            <a:extLst>
              <a:ext uri="{FF2B5EF4-FFF2-40B4-BE49-F238E27FC236}">
                <a16:creationId xmlns:a16="http://schemas.microsoft.com/office/drawing/2014/main" id="{5F945C67-68C3-4502-9536-9E441591E3AB}"/>
              </a:ext>
            </a:extLst>
          </p:cNvPr>
          <p:cNvSpPr/>
          <p:nvPr/>
        </p:nvSpPr>
        <p:spPr>
          <a:xfrm>
            <a:off x="3332609" y="27906"/>
            <a:ext cx="457200" cy="446087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0A6D78-3575-42C8-8B71-E14BB5426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62FF-687C-413A-93EE-94A6D0E4FB55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E8CBF7-6516-4D08-A79A-69415BD16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ct 5"/>
          <p:cNvGraphicFramePr>
            <a:graphicFrameLocks noChangeAspect="1"/>
          </p:cNvGraphicFramePr>
          <p:nvPr/>
        </p:nvGraphicFramePr>
        <p:xfrm>
          <a:off x="4716016" y="843558"/>
          <a:ext cx="3240360" cy="1342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2" name="CS ChemDraw Drawing" r:id="rId5" imgW="4109720" imgH="1790700" progId="ChemDraw.Document.5.0">
                  <p:embed/>
                </p:oleObj>
              </mc:Choice>
              <mc:Fallback>
                <p:oleObj name="CS ChemDraw Drawing" r:id="rId5" imgW="4109720" imgH="1790700" progId="ChemDraw.Document.5.0">
                  <p:embed/>
                  <p:pic>
                    <p:nvPicPr>
                      <p:cNvPr id="0" name="图片 225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843558"/>
                        <a:ext cx="3240360" cy="134243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323528" y="699542"/>
            <a:ext cx="2085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三维结构</a:t>
            </a: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31" name="Object 7"/>
          <p:cNvGraphicFramePr>
            <a:graphicFrameLocks noChangeAspect="1"/>
          </p:cNvGraphicFramePr>
          <p:nvPr/>
        </p:nvGraphicFramePr>
        <p:xfrm>
          <a:off x="1475656" y="2067694"/>
          <a:ext cx="5097037" cy="2736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3" name="CS ChemDraw Drawing" r:id="rId7" imgW="2854960" imgH="1861820" progId="ChemDraw.Document.6.0">
                  <p:embed/>
                </p:oleObj>
              </mc:Choice>
              <mc:Fallback>
                <p:oleObj name="CS ChemDraw Drawing" r:id="rId7" imgW="2854960" imgH="1861820" progId="ChemDraw.Document.6.0">
                  <p:embed/>
                  <p:pic>
                    <p:nvPicPr>
                      <p:cNvPr id="0" name="图片 225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067694"/>
                        <a:ext cx="5097037" cy="27363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BF9957-032D-4E03-A359-4A4135033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3CC-F533-4DB4-94CE-F881EF00F914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35906E-3537-4E6B-8969-0B8D00AB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3"/>
          <p:cNvGraphicFramePr>
            <a:graphicFrameLocks noChangeAspect="1"/>
          </p:cNvGraphicFramePr>
          <p:nvPr/>
        </p:nvGraphicFramePr>
        <p:xfrm>
          <a:off x="537331" y="1059581"/>
          <a:ext cx="7058100" cy="2031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7" name="CS ChemDraw Drawing" r:id="rId4" imgW="5321300" imgH="1531620" progId="ChemDraw.Document.5.0">
                  <p:embed/>
                </p:oleObj>
              </mc:Choice>
              <mc:Fallback>
                <p:oleObj name="CS ChemDraw Drawing" r:id="rId4" imgW="5321300" imgH="1531620" progId="ChemDraw.Document.5.0">
                  <p:embed/>
                  <p:pic>
                    <p:nvPicPr>
                      <p:cNvPr id="0" name="图片 235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31" y="1059581"/>
                        <a:ext cx="7058100" cy="203122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753455" y="3597374"/>
            <a:ext cx="6860629" cy="931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b="1" u="sng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结论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：当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最小基团处于横键位置时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，其余三个基团从</a:t>
            </a:r>
          </a:p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大到小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的顺序，若为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逆时针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，其构型为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反之，构型为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S。</a:t>
            </a:r>
            <a:endParaRPr kumimoji="1"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79512" y="267494"/>
            <a:ext cx="5410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）对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Fischer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投影式的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 / S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确定方法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13E7A5-F2B0-452D-8003-D2921C21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7564-E386-4D33-9E28-2A5A89A88CFC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EE847B-D988-4EFA-AF73-9B203161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514517"/>
              </p:ext>
            </p:extLst>
          </p:nvPr>
        </p:nvGraphicFramePr>
        <p:xfrm>
          <a:off x="1763688" y="1203598"/>
          <a:ext cx="5181600" cy="218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1" name="CS ChemDraw Drawing" r:id="rId4" imgW="3479800" imgH="1468120" progId="ChemDraw.Document.5.0">
                  <p:embed/>
                </p:oleObj>
              </mc:Choice>
              <mc:Fallback>
                <p:oleObj name="CS ChemDraw Drawing" r:id="rId4" imgW="3479800" imgH="1468120" progId="ChemDraw.Document.5.0">
                  <p:embed/>
                  <p:pic>
                    <p:nvPicPr>
                      <p:cNvPr id="0" name="图片 245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203598"/>
                        <a:ext cx="5181600" cy="21859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 Box 5"/>
          <p:cNvSpPr txBox="1">
            <a:spLocks noChangeArrowheads="1"/>
          </p:cNvSpPr>
          <p:nvPr/>
        </p:nvSpPr>
        <p:spPr bwMode="auto">
          <a:xfrm>
            <a:off x="1115616" y="3719116"/>
            <a:ext cx="677924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</a:t>
            </a:r>
            <a:r>
              <a:rPr kumimoji="1" lang="zh-CN" altLang="en-US" sz="2000" b="1" u="sng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结论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最小基团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处于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竖键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位置时，其余三个基团从</a:t>
            </a:r>
          </a:p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大到小的顺序，若为顺时针，其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构型为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R；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反之，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构型为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S。</a:t>
            </a:r>
            <a:r>
              <a:rPr kumimoji="1"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123F0B-9818-40FE-9D98-85E96EC3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B5451-CD9F-4214-B68F-8CB66ED62248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B8533D-1491-4A19-8DBE-A50E754D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95536" y="591140"/>
          <a:ext cx="8569201" cy="4269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9" name="CS ChemDraw Drawing" r:id="rId4" imgW="7023100" imgH="3505200" progId="ChemDraw.Document.6.0">
                  <p:embed/>
                </p:oleObj>
              </mc:Choice>
              <mc:Fallback>
                <p:oleObj name="CS ChemDraw Drawing" r:id="rId4" imgW="7023100" imgH="350520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591140"/>
                        <a:ext cx="8569201" cy="42691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F4FAC2-D3C3-4738-A047-424F1BE75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5359-5AAA-4431-8C44-D0F90F16BE08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B52816-6EB2-45FF-96AD-E81C7A2A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1026"/>
          <p:cNvSpPr>
            <a:spLocks noChangeArrowheads="1"/>
          </p:cNvSpPr>
          <p:nvPr/>
        </p:nvSpPr>
        <p:spPr bwMode="auto">
          <a:xfrm>
            <a:off x="304800" y="267494"/>
            <a:ext cx="8299450" cy="77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kumimoji="1"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含两个以上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C*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化合物的构型或投影式，也用同样方法对每一个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C*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进行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R、S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标记，然后注明各标记的是哪一个手性碳原子。</a:t>
            </a:r>
          </a:p>
        </p:txBody>
      </p:sp>
      <p:graphicFrame>
        <p:nvGraphicFramePr>
          <p:cNvPr id="100" name="Object 1030"/>
          <p:cNvGraphicFramePr>
            <a:graphicFrameLocks noChangeAspect="1"/>
          </p:cNvGraphicFramePr>
          <p:nvPr/>
        </p:nvGraphicFramePr>
        <p:xfrm>
          <a:off x="2267744" y="1203598"/>
          <a:ext cx="4608512" cy="3852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5" name="CS ChemDraw Drawing" r:id="rId4" imgW="5524500" imgH="4622800" progId="ChemDraw.Document.6.0">
                  <p:embed/>
                </p:oleObj>
              </mc:Choice>
              <mc:Fallback>
                <p:oleObj name="CS ChemDraw Drawing" r:id="rId4" imgW="5524500" imgH="4622800" progId="ChemDraw.Document.6.0">
                  <p:embed/>
                  <p:pic>
                    <p:nvPicPr>
                      <p:cNvPr id="0" name="图片 256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1203598"/>
                        <a:ext cx="4608512" cy="38527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28B47A-2709-4F9F-B093-29AA18E46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C2043-14E9-4A49-B730-0FC8F4F49CD5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0DFC77-F850-4580-A6F0-7AB9D758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5"/>
          <p:cNvSpPr txBox="1">
            <a:spLocks noChangeArrowheads="1"/>
          </p:cNvSpPr>
          <p:nvPr/>
        </p:nvSpPr>
        <p:spPr bwMode="auto">
          <a:xfrm>
            <a:off x="1499952" y="238123"/>
            <a:ext cx="686417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33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第三节  含有多个手性碳原子的分子</a:t>
            </a:r>
          </a:p>
        </p:txBody>
      </p:sp>
      <p:sp>
        <p:nvSpPr>
          <p:cNvPr id="83" name="Text Box 6"/>
          <p:cNvSpPr txBox="1">
            <a:spLocks noChangeArrowheads="1"/>
          </p:cNvSpPr>
          <p:nvPr/>
        </p:nvSpPr>
        <p:spPr bwMode="auto">
          <a:xfrm>
            <a:off x="179512" y="987574"/>
            <a:ext cx="79520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一、含两个不同手性碳原子化合物的对映异构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5" name="Text Box 7"/>
          <p:cNvSpPr txBox="1">
            <a:spLocks noChangeArrowheads="1"/>
          </p:cNvSpPr>
          <p:nvPr/>
        </p:nvSpPr>
        <p:spPr bwMode="auto">
          <a:xfrm>
            <a:off x="1475656" y="4299942"/>
            <a:ext cx="6912768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 u="sng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结论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 </a:t>
            </a:r>
            <a:r>
              <a:rPr kumimoji="1"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异构体数目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2</a:t>
            </a:r>
            <a:r>
              <a:rPr kumimoji="1" lang="en-US" altLang="zh-CN" b="1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= 2</a:t>
            </a:r>
            <a:r>
              <a:rPr kumimoji="1" lang="en-US" altLang="zh-CN" b="1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= 4 （n：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手性碳原子数目）</a:t>
            </a:r>
          </a:p>
          <a:p>
            <a:pPr>
              <a:spcBef>
                <a:spcPct val="50000"/>
              </a:spcBef>
            </a:pPr>
            <a:r>
              <a:rPr kumimoji="1"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对映体数目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kumimoji="1"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b="1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n–1</a:t>
            </a: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= 2</a:t>
            </a:r>
            <a:r>
              <a:rPr kumimoji="1" lang="en-US" altLang="zh-CN" b="1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2–1</a:t>
            </a:r>
            <a:r>
              <a:rPr kumimoji="1"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 2（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对）</a:t>
            </a:r>
          </a:p>
        </p:txBody>
      </p:sp>
      <p:sp>
        <p:nvSpPr>
          <p:cNvPr id="86" name="Text Box 11"/>
          <p:cNvSpPr txBox="1">
            <a:spLocks noChangeArrowheads="1"/>
          </p:cNvSpPr>
          <p:nvPr/>
        </p:nvSpPr>
        <p:spPr bwMode="auto">
          <a:xfrm>
            <a:off x="2123728" y="2166342"/>
            <a:ext cx="492443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氯代苹果酸</a:t>
            </a:r>
          </a:p>
        </p:txBody>
      </p:sp>
      <p:graphicFrame>
        <p:nvGraphicFramePr>
          <p:cNvPr id="87" name="Object 12"/>
          <p:cNvGraphicFramePr>
            <a:graphicFrameLocks noChangeAspect="1"/>
          </p:cNvGraphicFramePr>
          <p:nvPr/>
        </p:nvGraphicFramePr>
        <p:xfrm>
          <a:off x="3059832" y="1706425"/>
          <a:ext cx="4136939" cy="2568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0" name="CS ChemDraw Drawing" r:id="rId4" imgW="6324600" imgH="3937000" progId="ChemDraw.Document.6.0">
                  <p:embed/>
                </p:oleObj>
              </mc:Choice>
              <mc:Fallback>
                <p:oleObj name="CS ChemDraw Drawing" r:id="rId4" imgW="6324600" imgH="3937000" progId="ChemDraw.Document.6.0">
                  <p:embed/>
                  <p:pic>
                    <p:nvPicPr>
                      <p:cNvPr id="0" name="图片 266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706425"/>
                        <a:ext cx="4136939" cy="2568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57879C-81A7-4CC4-B29E-FF8CC9B04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4FDDA-18B2-4B40-BC62-D4B9F465D07D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02C08F-7B94-4ED4-A39A-320769D6D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5" grpId="0"/>
      <p:bldP spid="8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Object 1026"/>
          <p:cNvGraphicFramePr>
            <a:graphicFrameLocks noChangeAspect="1"/>
          </p:cNvGraphicFramePr>
          <p:nvPr/>
        </p:nvGraphicFramePr>
        <p:xfrm>
          <a:off x="2483768" y="1426592"/>
          <a:ext cx="4104456" cy="1486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3" name="Document" r:id="rId4" imgW="4181475" imgH="1514475" progId="ChemWindow.Document">
                  <p:embed/>
                </p:oleObj>
              </mc:Choice>
              <mc:Fallback>
                <p:oleObj name="Document" r:id="rId4" imgW="4181475" imgH="1514475" progId="ChemWindow.Document">
                  <p:embed/>
                  <p:pic>
                    <p:nvPicPr>
                      <p:cNvPr id="0" name="图片 276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1426592"/>
                        <a:ext cx="4104456" cy="148641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 Box 1029"/>
          <p:cNvSpPr txBox="1">
            <a:spLocks noChangeArrowheads="1"/>
          </p:cNvSpPr>
          <p:nvPr/>
        </p:nvSpPr>
        <p:spPr bwMode="auto">
          <a:xfrm>
            <a:off x="179512" y="195486"/>
            <a:ext cx="8712968" cy="1296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非对映体：</a:t>
            </a:r>
          </a:p>
          <a:p>
            <a:pPr>
              <a:lnSpc>
                <a:spcPts val="28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不呈物体与镜象关系的立体异构体叫做非对映体。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分子中有两个以上手性中心时，就有非对映异构现象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楷体" panose="02010609060101010101" pitchFamily="49" charset="-122"/>
              </a:rPr>
              <a:t>。</a:t>
            </a:r>
            <a:endParaRPr lang="zh-CN" altLang="en-US" sz="2000" b="1" dirty="0">
              <a:solidFill>
                <a:srgbClr val="000000"/>
              </a:solidFill>
              <a:ea typeface="楷体" panose="02010609060101010101" pitchFamily="49" charset="-122"/>
            </a:endParaRPr>
          </a:p>
        </p:txBody>
      </p:sp>
      <p:sp>
        <p:nvSpPr>
          <p:cNvPr id="52" name="Rectangle 1030"/>
          <p:cNvSpPr>
            <a:spLocks noChangeArrowheads="1"/>
          </p:cNvSpPr>
          <p:nvPr/>
        </p:nvSpPr>
        <p:spPr bwMode="auto">
          <a:xfrm>
            <a:off x="1105422" y="3096301"/>
            <a:ext cx="6696075" cy="185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非对映异构体的特征：</a:t>
            </a:r>
          </a:p>
          <a:p>
            <a:pPr>
              <a:lnSpc>
                <a:spcPts val="2800"/>
              </a:lnSpc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1° 物理性质不同（熔点、沸点、溶解度等）。</a:t>
            </a:r>
          </a:p>
          <a:p>
            <a:pPr>
              <a:lnSpc>
                <a:spcPts val="2800"/>
              </a:lnSpc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2° 比旋光度不同。</a:t>
            </a:r>
          </a:p>
          <a:p>
            <a:pPr>
              <a:lnSpc>
                <a:spcPts val="2800"/>
              </a:lnSpc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3° 旋光方向可能相同也可能不同。</a:t>
            </a:r>
          </a:p>
          <a:p>
            <a:pPr>
              <a:lnSpc>
                <a:spcPts val="2800"/>
              </a:lnSpc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4° 化学性质相似，但反应速度有差异。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39D96B-C84B-496B-BED0-456A94EED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46C7-0CC8-4302-9DF3-59736E37ECFE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474663-8EF6-452D-8B40-978ECF79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6"/>
          <p:cNvSpPr>
            <a:spLocks noRot="1" noChangeArrowheads="1"/>
          </p:cNvSpPr>
          <p:nvPr/>
        </p:nvSpPr>
        <p:spPr bwMode="auto">
          <a:xfrm>
            <a:off x="365869" y="987574"/>
            <a:ext cx="8208963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28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b="1" dirty="0"/>
              <a:t>            </a:t>
            </a:r>
            <a:r>
              <a:rPr kumimoji="0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旋光异构（对映异构）是指分子式、构造式相同，</a:t>
            </a:r>
            <a:r>
              <a:rPr kumimoji="0"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构型不同，互呈镜像对映关系的立体异构现象</a:t>
            </a:r>
            <a:r>
              <a:rPr kumimoji="0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657749" y="2158312"/>
            <a:ext cx="8153400" cy="207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67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ts val="28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kumimoji="0"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为什么要研究旋光异构呢？因：</a:t>
            </a:r>
          </a:p>
          <a:p>
            <a:pPr marL="342900" indent="-342900" algn="just" eaLnBrk="0" hangingPunct="0">
              <a:lnSpc>
                <a:spcPts val="28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kumimoji="0"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1．天然有机化合物大多有旋光现象。</a:t>
            </a:r>
          </a:p>
          <a:p>
            <a:pPr marL="342900" indent="-342900" algn="just" eaLnBrk="0" hangingPunct="0">
              <a:lnSpc>
                <a:spcPts val="28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kumimoji="0"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2．物质的旋光性与药物的疗效有关（如左旋维生素</a:t>
            </a:r>
            <a:r>
              <a:rPr kumimoji="0" lang="en-US" altLang="zh-CN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可治抗坏血病，而右旋的不行）。</a:t>
            </a:r>
          </a:p>
          <a:p>
            <a:pPr marL="342900" indent="-342900" algn="just" eaLnBrk="0" hangingPunct="0">
              <a:lnSpc>
                <a:spcPts val="28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kumimoji="0"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3．用于研究有机反应机理。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B7990C-7EDA-4BD7-B293-E0443058C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CBC7-7F69-405E-815D-2D7B6036C8E0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BDE72F-325A-4344-B28F-E8B0FE2DF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 autoUpdateAnimBg="0"/>
      <p:bldP spid="33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 Box 2"/>
          <p:cNvSpPr txBox="1">
            <a:spLocks noChangeArrowheads="1"/>
          </p:cNvSpPr>
          <p:nvPr/>
        </p:nvSpPr>
        <p:spPr bwMode="auto">
          <a:xfrm>
            <a:off x="35496" y="228600"/>
            <a:ext cx="69847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二、含两个相同手性碳原子化合物的对映异构 </a:t>
            </a:r>
          </a:p>
        </p:txBody>
      </p:sp>
      <p:graphicFrame>
        <p:nvGraphicFramePr>
          <p:cNvPr id="93" name="Object 11"/>
          <p:cNvGraphicFramePr>
            <a:graphicFrameLocks noChangeAspect="1"/>
          </p:cNvGraphicFramePr>
          <p:nvPr/>
        </p:nvGraphicFramePr>
        <p:xfrm>
          <a:off x="2453450" y="894395"/>
          <a:ext cx="4269333" cy="180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7" name="CS ChemDraw Drawing" r:id="rId4" imgW="6591300" imgH="2794000" progId="ChemDraw.Document.6.0">
                  <p:embed/>
                </p:oleObj>
              </mc:Choice>
              <mc:Fallback>
                <p:oleObj name="CS ChemDraw Drawing" r:id="rId4" imgW="6591300" imgH="2794000" progId="ChemDraw.Document.6.0">
                  <p:embed/>
                  <p:pic>
                    <p:nvPicPr>
                      <p:cNvPr id="0" name="图片 286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3450" y="894395"/>
                        <a:ext cx="4269333" cy="18009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Rectangle 13"/>
          <p:cNvSpPr>
            <a:spLocks noChangeArrowheads="1"/>
          </p:cNvSpPr>
          <p:nvPr/>
        </p:nvSpPr>
        <p:spPr bwMode="auto">
          <a:xfrm>
            <a:off x="467544" y="3228293"/>
            <a:ext cx="625523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具有两个手性中心的内消旋结构一定是（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 S）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构型。</a:t>
            </a:r>
          </a:p>
        </p:txBody>
      </p:sp>
      <p:sp>
        <p:nvSpPr>
          <p:cNvPr id="95" name="Rectangle 15"/>
          <p:cNvSpPr>
            <a:spLocks noChangeArrowheads="1"/>
          </p:cNvSpPr>
          <p:nvPr/>
        </p:nvSpPr>
        <p:spPr bwMode="auto">
          <a:xfrm>
            <a:off x="323528" y="3723878"/>
            <a:ext cx="8675688" cy="77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内消旋体无旋光性 (两个相同取代、构型相反的手性碳原子，处于同一分子中，旋光性抵消)。</a:t>
            </a:r>
          </a:p>
        </p:txBody>
      </p:sp>
      <p:sp>
        <p:nvSpPr>
          <p:cNvPr id="96" name="Rectangle 16"/>
          <p:cNvSpPr>
            <a:spLocks noChangeArrowheads="1"/>
          </p:cNvSpPr>
          <p:nvPr/>
        </p:nvSpPr>
        <p:spPr bwMode="auto">
          <a:xfrm>
            <a:off x="467543" y="2787774"/>
            <a:ext cx="770114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内消旋体(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meso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)：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分子内部形成对映两半的化合物。(有对称面)</a:t>
            </a:r>
            <a:r>
              <a:rPr kumimoji="1" lang="zh-CN" altLang="en-US" sz="22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97" name="Rectangle 17"/>
          <p:cNvSpPr>
            <a:spLocks noChangeArrowheads="1"/>
          </p:cNvSpPr>
          <p:nvPr/>
        </p:nvSpPr>
        <p:spPr bwMode="auto">
          <a:xfrm>
            <a:off x="614860" y="4505315"/>
            <a:ext cx="431400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内消旋体不能分离成光活性化合物。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4CF6C4-F7AF-46AF-AE94-E0D7E61EF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98D-490E-40DA-B881-12AA43D0CDB5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9556D2-7376-41D6-8E4F-6395C7387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4" grpId="0"/>
      <p:bldP spid="95" grpId="0"/>
      <p:bldP spid="96" grpId="0"/>
      <p:bldP spid="9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 Box 2"/>
          <p:cNvSpPr txBox="1">
            <a:spLocks noChangeArrowheads="1"/>
          </p:cNvSpPr>
          <p:nvPr/>
        </p:nvSpPr>
        <p:spPr bwMode="auto">
          <a:xfrm>
            <a:off x="333028" y="780483"/>
            <a:ext cx="8229600" cy="48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外消旋体与内消旋体 </a:t>
            </a:r>
          </a:p>
        </p:txBody>
      </p:sp>
      <p:sp>
        <p:nvSpPr>
          <p:cNvPr id="130" name="Text Box 3"/>
          <p:cNvSpPr txBox="1">
            <a:spLocks noChangeArrowheads="1"/>
          </p:cNvSpPr>
          <p:nvPr/>
        </p:nvSpPr>
        <p:spPr bwMode="auto">
          <a:xfrm>
            <a:off x="611559" y="2499742"/>
            <a:ext cx="8046889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    </a:t>
            </a:r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外消旋体：是混合物，可拆分出一对对映体。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内消旋体：是化合物，不能拆分。</a:t>
            </a:r>
          </a:p>
        </p:txBody>
      </p:sp>
      <p:sp>
        <p:nvSpPr>
          <p:cNvPr id="131" name="Text Box 4"/>
          <p:cNvSpPr txBox="1">
            <a:spLocks noChangeArrowheads="1"/>
          </p:cNvSpPr>
          <p:nvPr/>
        </p:nvSpPr>
        <p:spPr bwMode="auto">
          <a:xfrm>
            <a:off x="395288" y="1563638"/>
            <a:ext cx="8229600" cy="559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宋体" panose="02010600030101010101" pitchFamily="2" charset="-122"/>
              </a:rPr>
              <a:t>    </a:t>
            </a:r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外消旋体与内消旋体的共同之处是：二者均无旋光性，但本质不同。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78479A-6475-4613-8839-539D93FD1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B05C-CA93-4B73-A4D1-408DC90D6199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B5BF55-6F49-4B0B-B3CA-E1BE0DCD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30" grpId="0"/>
      <p:bldP spid="1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Object 4">
            <a:extLst>
              <a:ext uri="{FF2B5EF4-FFF2-40B4-BE49-F238E27FC236}">
                <a16:creationId xmlns:a16="http://schemas.microsoft.com/office/drawing/2014/main" id="{BD7B99BF-53B1-40CF-91A0-9B1A566390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6050" y="1714500"/>
          <a:ext cx="1143000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3" name="CS ChemDraw Drawing" r:id="rId3" imgW="926592" imgH="1344168" progId="ChemDraw.Document.6.0">
                  <p:embed/>
                </p:oleObj>
              </mc:Choice>
              <mc:Fallback>
                <p:oleObj name="CS ChemDraw Drawing" r:id="rId3" imgW="926592" imgH="1344168" progId="ChemDraw.Document.6.0">
                  <p:embed/>
                  <p:pic>
                    <p:nvPicPr>
                      <p:cNvPr id="45058" name="Object 4">
                        <a:extLst>
                          <a:ext uri="{FF2B5EF4-FFF2-40B4-BE49-F238E27FC236}">
                            <a16:creationId xmlns:a16="http://schemas.microsoft.com/office/drawing/2014/main" id="{BD7B99BF-53B1-40CF-91A0-9B1A566390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0" y="1714500"/>
                        <a:ext cx="1143000" cy="165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9" name="TextBox 9">
            <a:extLst>
              <a:ext uri="{FF2B5EF4-FFF2-40B4-BE49-F238E27FC236}">
                <a16:creationId xmlns:a16="http://schemas.microsoft.com/office/drawing/2014/main" id="{E107D36A-E70D-4CE2-B78D-86DBE2A21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800100"/>
            <a:ext cx="36004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内消旋体</a:t>
            </a:r>
          </a:p>
        </p:txBody>
      </p:sp>
      <p:sp>
        <p:nvSpPr>
          <p:cNvPr id="45060" name="Text Box 6">
            <a:extLst>
              <a:ext uri="{FF2B5EF4-FFF2-40B4-BE49-F238E27FC236}">
                <a16:creationId xmlns:a16="http://schemas.microsoft.com/office/drawing/2014/main" id="{37F7A5A7-E45A-43F2-A5BC-1B7A05FE3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343150"/>
            <a:ext cx="1885950" cy="1331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0363" indent="-360363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15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单一化合物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15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旋光度为零</a:t>
            </a:r>
          </a:p>
          <a:p>
            <a:pPr eaLnBrk="1" hangingPunct="1">
              <a:lnSpc>
                <a:spcPct val="125000"/>
              </a:lnSpc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15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性质与那一对对映异构体均不同</a:t>
            </a:r>
          </a:p>
        </p:txBody>
      </p:sp>
      <p:sp>
        <p:nvSpPr>
          <p:cNvPr id="45061" name="AutoShape 7">
            <a:extLst>
              <a:ext uri="{FF2B5EF4-FFF2-40B4-BE49-F238E27FC236}">
                <a16:creationId xmlns:a16="http://schemas.microsoft.com/office/drawing/2014/main" id="{ACE678CF-C0A5-4625-BE72-13DB8065E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350" y="2400300"/>
            <a:ext cx="742950" cy="285750"/>
          </a:xfrm>
          <a:prstGeom prst="parallelogram">
            <a:avLst>
              <a:gd name="adj" fmla="val 65000"/>
            </a:avLst>
          </a:prstGeom>
          <a:solidFill>
            <a:srgbClr val="85DFD0">
              <a:alpha val="6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60EC9E-35C6-4C3F-8042-AEAD8932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9B17D-1D4F-421F-A567-5660CE5E9DE5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0648E9-94B9-4643-9A3C-5F7CA609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矩形 1">
            <a:extLst>
              <a:ext uri="{FF2B5EF4-FFF2-40B4-BE49-F238E27FC236}">
                <a16:creationId xmlns:a16="http://schemas.microsoft.com/office/drawing/2014/main" id="{9507BEEB-DABE-4A46-9F10-554307AA9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0" y="742950"/>
            <a:ext cx="12682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外消旋体</a:t>
            </a:r>
          </a:p>
        </p:txBody>
      </p:sp>
      <p:sp>
        <p:nvSpPr>
          <p:cNvPr id="46083" name="Text Box 5">
            <a:extLst>
              <a:ext uri="{FF2B5EF4-FFF2-40B4-BE49-F238E27FC236}">
                <a16:creationId xmlns:a16="http://schemas.microsoft.com/office/drawing/2014/main" id="{5B21F982-D33A-4323-9649-758226E19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4550" y="1428750"/>
            <a:ext cx="3028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5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 mol </a:t>
            </a:r>
            <a:r>
              <a:rPr lang="zh-CN" altLang="en-US" sz="15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左旋体  ＋   </a:t>
            </a:r>
            <a:r>
              <a:rPr lang="en-US" altLang="zh-CN" sz="15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 mol </a:t>
            </a:r>
            <a:r>
              <a:rPr lang="zh-CN" altLang="en-US" sz="15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右旋体</a:t>
            </a:r>
          </a:p>
        </p:txBody>
      </p:sp>
      <p:sp>
        <p:nvSpPr>
          <p:cNvPr id="46084" name="AutoShape 6">
            <a:extLst>
              <a:ext uri="{FF2B5EF4-FFF2-40B4-BE49-F238E27FC236}">
                <a16:creationId xmlns:a16="http://schemas.microsoft.com/office/drawing/2014/main" id="{297D8B1F-7E88-4FB3-9121-CA75B63D2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1543050"/>
            <a:ext cx="400050" cy="114300"/>
          </a:xfrm>
          <a:prstGeom prst="rightArrow">
            <a:avLst>
              <a:gd name="adj1" fmla="val 50000"/>
              <a:gd name="adj2" fmla="val 87500"/>
            </a:avLst>
          </a:prstGeom>
          <a:solidFill>
            <a:srgbClr val="66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5" name="Text Box 7">
            <a:extLst>
              <a:ext uri="{FF2B5EF4-FFF2-40B4-BE49-F238E27FC236}">
                <a16:creationId xmlns:a16="http://schemas.microsoft.com/office/drawing/2014/main" id="{6E0B68AB-DD93-4D0A-9E1F-E9E8B4E94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0" y="1428750"/>
            <a:ext cx="17145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5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外消旋体</a:t>
            </a: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2F85476F-4D07-4062-8A96-8FBAF9934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0700" y="1943101"/>
            <a:ext cx="1885950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0363" indent="-360363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15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混合物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15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旋光度为零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15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性质与相应的左、右旋体不同</a:t>
            </a: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A7BE9293-002B-4212-B2C9-169BDF7EC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4550" y="3314700"/>
            <a:ext cx="5372100" cy="5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58888" indent="-1258888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zh-CN" altLang="en-US" sz="15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外消旋化：旋光化合物在物理或化学因素作用下变成两个对映体的平衡混合物，因而失去旋光性的过程。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1F36B2-06D2-4EFB-832E-55795B9EA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FA70-56A2-4498-9276-6B44BA44512F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4E6E61-6D43-4518-A36D-21B2D020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95736" y="203001"/>
            <a:ext cx="5040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第四节  其它化合物的对映异构 </a:t>
            </a:r>
          </a:p>
        </p:txBody>
      </p:sp>
      <p:sp>
        <p:nvSpPr>
          <p:cNvPr id="3" name="矩形 2"/>
          <p:cNvSpPr/>
          <p:nvPr/>
        </p:nvSpPr>
        <p:spPr>
          <a:xfrm>
            <a:off x="141327" y="897682"/>
            <a:ext cx="7887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一、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环状化合物的对映异构体</a:t>
            </a:r>
          </a:p>
        </p:txBody>
      </p:sp>
      <p:pic>
        <p:nvPicPr>
          <p:cNvPr id="31746" name="Picture 2" descr="无标题-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45728"/>
            <a:ext cx="3429555" cy="229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 descr="无标题-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45729"/>
            <a:ext cx="3456384" cy="229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3F2321E-D54D-4261-9B45-BB1232B1F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AC39-AB16-4347-ACFD-4F2B22B3E116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CFF90D-6945-4EA9-B5A4-FBCC207B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 Box 58"/>
          <p:cNvSpPr txBox="1">
            <a:spLocks noChangeArrowheads="1"/>
          </p:cNvSpPr>
          <p:nvPr/>
        </p:nvSpPr>
        <p:spPr bwMode="auto">
          <a:xfrm>
            <a:off x="1547664" y="1780868"/>
            <a:ext cx="1198124" cy="108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2" name="矩形 1"/>
          <p:cNvSpPr/>
          <p:nvPr/>
        </p:nvSpPr>
        <p:spPr>
          <a:xfrm>
            <a:off x="396962" y="339502"/>
            <a:ext cx="5543190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二、不含手性碳原子化合物的对映异构</a:t>
            </a:r>
          </a:p>
          <a:p>
            <a:pPr>
              <a:lnSpc>
                <a:spcPts val="2800"/>
              </a:lnSpc>
            </a:pPr>
            <a:endParaRPr lang="zh-CN" altLang="zh-CN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8128" y="97039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、丙二烯型化合物 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39552" y="3671937"/>
            <a:ext cx="7704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中心碳原子两个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/>
              </a:rPr>
              <a:t>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键平面正交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两端碳原子上四个基团，两两处于互为垂直的平面上。</a:t>
            </a:r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BB018751-03B2-45C3-AEA1-AF99A0EC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9FA6-DC03-4DFD-AEFA-CDA959B7FBA3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65E1E19-3E21-4201-B4FE-518F877B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45</a:t>
            </a:fld>
            <a:endParaRPr lang="zh-CN" altLang="en-US"/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A3D85417-938B-49C6-8F05-019A0C4522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683586"/>
              </p:ext>
            </p:extLst>
          </p:nvPr>
        </p:nvGraphicFramePr>
        <p:xfrm>
          <a:off x="541174" y="1471563"/>
          <a:ext cx="3755714" cy="2141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1" name="Image" r:id="rId4" imgW="3720635" imgH="2120635" progId="Photoshop.Image.7">
                  <p:embed/>
                </p:oleObj>
              </mc:Choice>
              <mc:Fallback>
                <p:oleObj name="Image" r:id="rId4" imgW="3720635" imgH="2120635" progId="Photoshop.Image.7">
                  <p:embed/>
                  <p:pic>
                    <p:nvPicPr>
                      <p:cNvPr id="41986" name="Object 4">
                        <a:extLst>
                          <a:ext uri="{FF2B5EF4-FFF2-40B4-BE49-F238E27FC236}">
                            <a16:creationId xmlns:a16="http://schemas.microsoft.com/office/drawing/2014/main" id="{6F4757A0-9E69-4334-A4E3-55A355422B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174" y="1471563"/>
                        <a:ext cx="3755714" cy="2141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A14E7CB5-6DF5-469A-B0E8-F33C55958E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889"/>
          <a:stretch/>
        </p:blipFill>
        <p:spPr>
          <a:xfrm>
            <a:off x="4621480" y="2353422"/>
            <a:ext cx="4126984" cy="1298448"/>
          </a:xfrm>
          <a:prstGeom prst="rect">
            <a:avLst/>
          </a:prstGeom>
        </p:spPr>
      </p:pic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A9559D80-1C34-4AF2-9EF4-F7A104A27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820979"/>
              </p:ext>
            </p:extLst>
          </p:nvPr>
        </p:nvGraphicFramePr>
        <p:xfrm>
          <a:off x="5199072" y="1203598"/>
          <a:ext cx="2971800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2" name="CS ChemDraw Drawing" r:id="rId7" imgW="2529840" imgH="903732" progId="ChemDraw.Document.6.0">
                  <p:embed/>
                </p:oleObj>
              </mc:Choice>
              <mc:Fallback>
                <p:oleObj name="CS ChemDraw Drawing" r:id="rId7" imgW="2529840" imgH="903732" progId="ChemDraw.Document.6.0">
                  <p:embed/>
                  <p:pic>
                    <p:nvPicPr>
                      <p:cNvPr id="41990" name="Object 16">
                        <a:extLst>
                          <a:ext uri="{FF2B5EF4-FFF2-40B4-BE49-F238E27FC236}">
                            <a16:creationId xmlns:a16="http://schemas.microsoft.com/office/drawing/2014/main" id="{50082D39-4554-4F60-AE05-DE97F5FCF4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9072" y="1203598"/>
                        <a:ext cx="2971800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4">
            <a:extLst>
              <a:ext uri="{FF2B5EF4-FFF2-40B4-BE49-F238E27FC236}">
                <a16:creationId xmlns:a16="http://schemas.microsoft.com/office/drawing/2014/main" id="{991C7C87-EE66-49BC-882A-9A05E4899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80" y="794162"/>
            <a:ext cx="7560840" cy="350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500" b="1" dirty="0">
                <a:solidFill>
                  <a:srgbClr val="663300"/>
                </a:solidFill>
                <a:latin typeface="Arial" panose="020B0604020202020204" pitchFamily="34" charset="0"/>
              </a:rPr>
              <a:t>如果任何一端或两端的碳原子上连有相同取代基，则分子中存在对称面，该分子无手性。</a:t>
            </a:r>
          </a:p>
        </p:txBody>
      </p:sp>
      <p:graphicFrame>
        <p:nvGraphicFramePr>
          <p:cNvPr id="43011" name="Object 5">
            <a:extLst>
              <a:ext uri="{FF2B5EF4-FFF2-40B4-BE49-F238E27FC236}">
                <a16:creationId xmlns:a16="http://schemas.microsoft.com/office/drawing/2014/main" id="{E1DF3128-5EA5-4ACE-A00B-B9ECD94804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861655"/>
              </p:ext>
            </p:extLst>
          </p:nvPr>
        </p:nvGraphicFramePr>
        <p:xfrm>
          <a:off x="971600" y="1714500"/>
          <a:ext cx="16573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4" name="CS ChemDraw Drawing" r:id="rId3" imgW="2253996" imgH="854964" progId="ChemDraw.Document.6.0">
                  <p:embed/>
                </p:oleObj>
              </mc:Choice>
              <mc:Fallback>
                <p:oleObj name="CS ChemDraw Drawing" r:id="rId3" imgW="2253996" imgH="854964" progId="ChemDraw.Document.6.0">
                  <p:embed/>
                  <p:pic>
                    <p:nvPicPr>
                      <p:cNvPr id="43011" name="Object 5">
                        <a:extLst>
                          <a:ext uri="{FF2B5EF4-FFF2-40B4-BE49-F238E27FC236}">
                            <a16:creationId xmlns:a16="http://schemas.microsoft.com/office/drawing/2014/main" id="{E1DF3128-5EA5-4ACE-A00B-B9ECD94804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714500"/>
                        <a:ext cx="165735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6">
            <a:extLst>
              <a:ext uri="{FF2B5EF4-FFF2-40B4-BE49-F238E27FC236}">
                <a16:creationId xmlns:a16="http://schemas.microsoft.com/office/drawing/2014/main" id="{E9173435-6BF9-455D-BF50-9110CD58D5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523205"/>
              </p:ext>
            </p:extLst>
          </p:nvPr>
        </p:nvGraphicFramePr>
        <p:xfrm>
          <a:off x="6372200" y="1657350"/>
          <a:ext cx="1690688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5" name="CS ChemDraw Drawing" r:id="rId5" imgW="2255520" imgH="851916" progId="ChemDraw.Document.6.0">
                  <p:embed/>
                </p:oleObj>
              </mc:Choice>
              <mc:Fallback>
                <p:oleObj name="CS ChemDraw Drawing" r:id="rId5" imgW="2255520" imgH="851916" progId="ChemDraw.Document.6.0">
                  <p:embed/>
                  <p:pic>
                    <p:nvPicPr>
                      <p:cNvPr id="43012" name="Object 6">
                        <a:extLst>
                          <a:ext uri="{FF2B5EF4-FFF2-40B4-BE49-F238E27FC236}">
                            <a16:creationId xmlns:a16="http://schemas.microsoft.com/office/drawing/2014/main" id="{E9173435-6BF9-455D-BF50-9110CD58D5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00" y="1657350"/>
                        <a:ext cx="1690688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3" name="Object 7">
            <a:extLst>
              <a:ext uri="{FF2B5EF4-FFF2-40B4-BE49-F238E27FC236}">
                <a16:creationId xmlns:a16="http://schemas.microsoft.com/office/drawing/2014/main" id="{9651E67B-3243-4209-88F4-D06EC8853C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809121"/>
              </p:ext>
            </p:extLst>
          </p:nvPr>
        </p:nvGraphicFramePr>
        <p:xfrm>
          <a:off x="3707904" y="1714500"/>
          <a:ext cx="1628775" cy="616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6" name="CS ChemDraw Drawing" r:id="rId7" imgW="2247203" imgH="850499" progId="ChemDraw.Document.6.0">
                  <p:embed/>
                </p:oleObj>
              </mc:Choice>
              <mc:Fallback>
                <p:oleObj name="CS ChemDraw Drawing" r:id="rId7" imgW="2247203" imgH="850499" progId="ChemDraw.Document.6.0">
                  <p:embed/>
                  <p:pic>
                    <p:nvPicPr>
                      <p:cNvPr id="43013" name="Object 7">
                        <a:extLst>
                          <a:ext uri="{FF2B5EF4-FFF2-40B4-BE49-F238E27FC236}">
                            <a16:creationId xmlns:a16="http://schemas.microsoft.com/office/drawing/2014/main" id="{9651E67B-3243-4209-88F4-D06EC8853C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1714500"/>
                        <a:ext cx="1628775" cy="616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4" name="Text Box 8">
            <a:extLst>
              <a:ext uri="{FF2B5EF4-FFF2-40B4-BE49-F238E27FC236}">
                <a16:creationId xmlns:a16="http://schemas.microsoft.com/office/drawing/2014/main" id="{A67E404C-D7E1-49D2-AD02-1DCFCD857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0" y="2743200"/>
            <a:ext cx="55435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500" b="1">
                <a:solidFill>
                  <a:srgbClr val="663300"/>
                </a:solidFill>
                <a:latin typeface="Arial" panose="020B0604020202020204" pitchFamily="34" charset="0"/>
              </a:rPr>
              <a:t>反之，则该分子有手性。</a:t>
            </a:r>
          </a:p>
        </p:txBody>
      </p:sp>
      <p:graphicFrame>
        <p:nvGraphicFramePr>
          <p:cNvPr id="43015" name="Object 9">
            <a:extLst>
              <a:ext uri="{FF2B5EF4-FFF2-40B4-BE49-F238E27FC236}">
                <a16:creationId xmlns:a16="http://schemas.microsoft.com/office/drawing/2014/main" id="{3A502011-311F-4E20-807F-50E3623E6A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1700" y="3429001"/>
          <a:ext cx="1693069" cy="640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7" name="CS ChemDraw Drawing" r:id="rId9" imgW="2258568" imgH="854964" progId="ChemDraw.Document.6.0">
                  <p:embed/>
                </p:oleObj>
              </mc:Choice>
              <mc:Fallback>
                <p:oleObj name="CS ChemDraw Drawing" r:id="rId9" imgW="2258568" imgH="854964" progId="ChemDraw.Document.6.0">
                  <p:embed/>
                  <p:pic>
                    <p:nvPicPr>
                      <p:cNvPr id="43015" name="Object 9">
                        <a:extLst>
                          <a:ext uri="{FF2B5EF4-FFF2-40B4-BE49-F238E27FC236}">
                            <a16:creationId xmlns:a16="http://schemas.microsoft.com/office/drawing/2014/main" id="{3A502011-311F-4E20-807F-50E3623E6A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3429001"/>
                        <a:ext cx="1693069" cy="6405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6" name="Object 10">
            <a:extLst>
              <a:ext uri="{FF2B5EF4-FFF2-40B4-BE49-F238E27FC236}">
                <a16:creationId xmlns:a16="http://schemas.microsoft.com/office/drawing/2014/main" id="{007B2A03-95BF-4023-82CB-16850A3E5E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3501" y="3371851"/>
          <a:ext cx="1622822" cy="659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8" name="CS ChemDraw Drawing" r:id="rId11" imgW="2165604" imgH="880872" progId="ChemDraw.Document.6.0">
                  <p:embed/>
                </p:oleObj>
              </mc:Choice>
              <mc:Fallback>
                <p:oleObj name="CS ChemDraw Drawing" r:id="rId11" imgW="2165604" imgH="880872" progId="ChemDraw.Document.6.0">
                  <p:embed/>
                  <p:pic>
                    <p:nvPicPr>
                      <p:cNvPr id="43016" name="Object 10">
                        <a:extLst>
                          <a:ext uri="{FF2B5EF4-FFF2-40B4-BE49-F238E27FC236}">
                            <a16:creationId xmlns:a16="http://schemas.microsoft.com/office/drawing/2014/main" id="{007B2A03-95BF-4023-82CB-16850A3E5E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1" y="3371851"/>
                        <a:ext cx="1622822" cy="6596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平行四边形 50">
            <a:extLst>
              <a:ext uri="{FF2B5EF4-FFF2-40B4-BE49-F238E27FC236}">
                <a16:creationId xmlns:a16="http://schemas.microsoft.com/office/drawing/2014/main" id="{AE0AB0AA-84A7-4300-B1BC-E85042D78269}"/>
              </a:ext>
            </a:extLst>
          </p:cNvPr>
          <p:cNvGrpSpPr>
            <a:grpSpLocks/>
          </p:cNvGrpSpPr>
          <p:nvPr/>
        </p:nvGrpSpPr>
        <p:grpSpPr bwMode="auto">
          <a:xfrm>
            <a:off x="4407694" y="3143250"/>
            <a:ext cx="278606" cy="1485900"/>
            <a:chOff x="2692" y="891"/>
            <a:chExt cx="330" cy="1386"/>
          </a:xfrm>
        </p:grpSpPr>
        <p:pic>
          <p:nvPicPr>
            <p:cNvPr id="43018" name="平行四边形 50">
              <a:extLst>
                <a:ext uri="{FF2B5EF4-FFF2-40B4-BE49-F238E27FC236}">
                  <a16:creationId xmlns:a16="http://schemas.microsoft.com/office/drawing/2014/main" id="{C35AD390-641E-4A7E-8591-A81C6BB21D6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2" y="891"/>
              <a:ext cx="330" cy="1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19" name="Text Box 13">
              <a:extLst>
                <a:ext uri="{FF2B5EF4-FFF2-40B4-BE49-F238E27FC236}">
                  <a16:creationId xmlns:a16="http://schemas.microsoft.com/office/drawing/2014/main" id="{0B4F9C7F-9751-4241-B18C-43DBC3D0CC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2400" y="1476"/>
              <a:ext cx="912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anchor="ctr"/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 Box 58"/>
          <p:cNvSpPr txBox="1">
            <a:spLocks noChangeArrowheads="1"/>
          </p:cNvSpPr>
          <p:nvPr/>
        </p:nvSpPr>
        <p:spPr bwMode="auto">
          <a:xfrm>
            <a:off x="1547664" y="1780868"/>
            <a:ext cx="1198124" cy="108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9512" y="411510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≠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A`</a:t>
            </a:r>
            <a:r>
              <a:rPr lang="zh-CN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≠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B`</a:t>
            </a:r>
            <a:r>
              <a:rPr lang="zh-CN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时，分子有手性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3795" name="Picture 3" descr="无标题-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66" y="1517666"/>
            <a:ext cx="6859667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CC4D75C-49D2-45FD-91E9-0B0E97A75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D0F44-5258-43D6-8EE4-EBCAD0E8DEAC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7568411-F21F-4179-83C9-07009BBA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083576"/>
              </p:ext>
            </p:extLst>
          </p:nvPr>
        </p:nvGraphicFramePr>
        <p:xfrm>
          <a:off x="2240254" y="555526"/>
          <a:ext cx="4663485" cy="136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7" name="CS ChemDraw Drawing" r:id="rId4" imgW="5003800" imgH="1473200" progId="ChemDraw.Document.6.0">
                  <p:embed/>
                </p:oleObj>
              </mc:Choice>
              <mc:Fallback>
                <p:oleObj name="CS ChemDraw Drawing" r:id="rId4" imgW="5003800" imgH="147320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0254" y="555526"/>
                        <a:ext cx="4663485" cy="136815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3663" y="93861"/>
            <a:ext cx="25811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联苯型化合物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79512" y="1896383"/>
            <a:ext cx="871296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苯环间碳碳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键旋转受阻，产生位阻构象异构。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当同一环上邻位有不对称取代时（取代基或原子体积较大，如范德华半径较大的基团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:Br, I, CO</a:t>
            </a:r>
            <a:r>
              <a:rPr kumimoji="0" lang="en-US" altLang="zh-CN" sz="2000" b="1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H, NO</a:t>
            </a:r>
            <a:r>
              <a:rPr kumimoji="0" lang="en-US" altLang="zh-CN" sz="2000" b="1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整个分子无对称面、无对称中心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分子有手性。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32251" y="4659982"/>
            <a:ext cx="72539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处于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2,2‘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6,6’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位两个基团体积比较大苯环不能绕单键自由旋转 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9CA06C2E-D5DD-4C2D-8AF7-4FC6A363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FC4C-5547-4A14-A10B-B8C31CDCE0AA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3120854-65AC-4F0F-ACBC-A937181C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48</a:t>
            </a:fld>
            <a:endParaRPr lang="zh-CN" altLang="en-US"/>
          </a:p>
        </p:txBody>
      </p:sp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55747585-8F38-41F5-AF08-B257CE1E54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66174"/>
              </p:ext>
            </p:extLst>
          </p:nvPr>
        </p:nvGraphicFramePr>
        <p:xfrm>
          <a:off x="1923080" y="2998745"/>
          <a:ext cx="5297835" cy="164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8" name="CS ChemDraw Drawing" r:id="rId6" imgW="6258560" imgH="1948180" progId="ChemDraw.Document.5.0">
                  <p:embed/>
                </p:oleObj>
              </mc:Choice>
              <mc:Fallback>
                <p:oleObj name="CS ChemDraw Drawing" r:id="rId6" imgW="6258560" imgH="1948180" progId="ChemDraw.Document.5.0">
                  <p:embed/>
                  <p:pic>
                    <p:nvPicPr>
                      <p:cNvPr id="44038" name="Object 7">
                        <a:extLst>
                          <a:ext uri="{FF2B5EF4-FFF2-40B4-BE49-F238E27FC236}">
                            <a16:creationId xmlns:a16="http://schemas.microsoft.com/office/drawing/2014/main" id="{07EC43F1-EDD7-4A70-AFF1-35B862522F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3080" y="2998745"/>
                        <a:ext cx="5297835" cy="1648796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930176" y="1392541"/>
          <a:ext cx="3396572" cy="1085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3" name="CS ChemDraw Drawing" r:id="rId4" imgW="4889500" imgH="1562100" progId="ChemDraw.Document.6.0">
                  <p:embed/>
                </p:oleObj>
              </mc:Choice>
              <mc:Fallback>
                <p:oleObj name="CS ChemDraw Drawing" r:id="rId4" imgW="4889500" imgH="156210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0176" y="1392541"/>
                        <a:ext cx="3396572" cy="10850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1" name="Picture 1" descr="无标题-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898150"/>
            <a:ext cx="3079884" cy="204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06680" y="88052"/>
            <a:ext cx="4825360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三、含其它不对称原子的手性分子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0" hangingPunct="0"/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有机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胺的结构：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0" hangingPunct="0"/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翻转速度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102-105 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次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秒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81404" y="3718121"/>
            <a:ext cx="302358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eaLnBrk="0" hangingPunct="0"/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季铵阳离子和季鏻阳离子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4EF8AD-A78D-4D55-8AEE-C8ABF7A0F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66B8-7B9E-4762-B975-F1CC97622DDA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C6FAD6B-8572-4FFF-9168-F226084F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Box 17"/>
          <p:cNvSpPr txBox="1">
            <a:spLocks noChangeArrowheads="1"/>
          </p:cNvSpPr>
          <p:nvPr/>
        </p:nvSpPr>
        <p:spPr bwMode="auto">
          <a:xfrm>
            <a:off x="457200" y="1367879"/>
            <a:ext cx="8077200" cy="810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1848年，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Pasteur（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巴斯德 法国化学家）在显微镜下用镊子将外消旋酒石酸拆分成右旋和左旋酒石酸。  </a:t>
            </a:r>
          </a:p>
        </p:txBody>
      </p:sp>
      <p:graphicFrame>
        <p:nvGraphicFramePr>
          <p:cNvPr id="57" name="Object 20"/>
          <p:cNvGraphicFramePr>
            <a:graphicFrameLocks noChangeAspect="1"/>
          </p:cNvGraphicFramePr>
          <p:nvPr/>
        </p:nvGraphicFramePr>
        <p:xfrm>
          <a:off x="2972631" y="2112168"/>
          <a:ext cx="3384475" cy="137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r:id="rId4" imgW="4676775" imgH="1895475" progId="Paint.Picture">
                  <p:embed/>
                </p:oleObj>
              </mc:Choice>
              <mc:Fallback>
                <p:oleObj r:id="rId4" imgW="4676775" imgH="1895475" progId="Paint.Picture">
                  <p:embed/>
                  <p:pic>
                    <p:nvPicPr>
                      <p:cNvPr id="0" name="图片 20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2631" y="2112168"/>
                        <a:ext cx="3384475" cy="13717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ext Box 22"/>
          <p:cNvSpPr txBox="1">
            <a:spLocks noChangeArrowheads="1"/>
          </p:cNvSpPr>
          <p:nvPr/>
        </p:nvSpPr>
        <p:spPr bwMode="auto">
          <a:xfrm>
            <a:off x="304799" y="3384550"/>
            <a:ext cx="8520113" cy="810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ts val="2800"/>
              </a:lnSpc>
              <a:spcBef>
                <a:spcPct val="50000"/>
              </a:spcBef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CN" altLang="en-US" sz="2000" dirty="0"/>
              <a:t>   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二者的关系：互为镜象（实物与镜象关系，或者说左、右手关系）。二者无论如何也不能完全重叠。</a:t>
            </a:r>
          </a:p>
        </p:txBody>
      </p:sp>
      <p:sp>
        <p:nvSpPr>
          <p:cNvPr id="59" name="Text Box 23"/>
          <p:cNvSpPr txBox="1">
            <a:spLocks noChangeArrowheads="1"/>
          </p:cNvSpPr>
          <p:nvPr/>
        </p:nvSpPr>
        <p:spPr bwMode="auto">
          <a:xfrm>
            <a:off x="664369" y="4555192"/>
            <a:ext cx="800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ts val="2800"/>
              </a:lnSpc>
              <a:spcBef>
                <a:spcPct val="50000"/>
              </a:spcBef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en-US" sz="200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实物与镜象不能重叠的分子，称为手性分子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0" name="Rectangle 24"/>
          <p:cNvSpPr>
            <a:spLocks noChangeArrowheads="1"/>
          </p:cNvSpPr>
          <p:nvPr/>
        </p:nvSpPr>
        <p:spPr bwMode="auto">
          <a:xfrm>
            <a:off x="2116088" y="339502"/>
            <a:ext cx="50815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第一节  手性和对称因素</a:t>
            </a:r>
          </a:p>
        </p:txBody>
      </p:sp>
      <p:sp>
        <p:nvSpPr>
          <p:cNvPr id="61" name="Rectangle 25"/>
          <p:cNvSpPr>
            <a:spLocks noChangeArrowheads="1"/>
          </p:cNvSpPr>
          <p:nvPr/>
        </p:nvSpPr>
        <p:spPr bwMode="auto">
          <a:xfrm>
            <a:off x="884982" y="4153991"/>
            <a:ext cx="7543800" cy="418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手性(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Chirality)：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实物与其镜影不能重叠的现象。</a:t>
            </a:r>
          </a:p>
        </p:txBody>
      </p:sp>
      <p:sp>
        <p:nvSpPr>
          <p:cNvPr id="62" name="Text Box 26"/>
          <p:cNvSpPr txBox="1">
            <a:spLocks noChangeArrowheads="1"/>
          </p:cNvSpPr>
          <p:nvPr/>
        </p:nvSpPr>
        <p:spPr bwMode="auto">
          <a:xfrm>
            <a:off x="228600" y="945183"/>
            <a:ext cx="2514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一、手性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5E2F09-C0E6-4F2A-8045-32CB7DFF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6069-C120-4773-B78D-6523DA4CA559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FB4065-F870-4D61-B7D4-A94E61FE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8" grpId="0"/>
      <p:bldP spid="59" grpId="0"/>
      <p:bldP spid="60" grpId="0"/>
      <p:bldP spid="61" grpId="0"/>
      <p:bldP spid="6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/>
        </p:nvSpPr>
        <p:spPr>
          <a:xfrm>
            <a:off x="1979712" y="-11570"/>
            <a:ext cx="60303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第五</a:t>
            </a:r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节</a:t>
            </a:r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 手性合成与外消旋体的拆分</a:t>
            </a:r>
          </a:p>
        </p:txBody>
      </p:sp>
      <p:sp>
        <p:nvSpPr>
          <p:cNvPr id="82" name="Rectangle 3"/>
          <p:cNvSpPr>
            <a:spLocks noChangeArrowheads="1"/>
          </p:cNvSpPr>
          <p:nvPr/>
        </p:nvSpPr>
        <p:spPr bwMode="auto">
          <a:xfrm>
            <a:off x="423616" y="1777701"/>
            <a:ext cx="202972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、化学分离法</a:t>
            </a:r>
          </a:p>
        </p:txBody>
      </p:sp>
      <p:graphicFrame>
        <p:nvGraphicFramePr>
          <p:cNvPr id="83" name="Object 4"/>
          <p:cNvGraphicFramePr>
            <a:graphicFrameLocks noChangeAspect="1"/>
          </p:cNvGraphicFramePr>
          <p:nvPr/>
        </p:nvGraphicFramePr>
        <p:xfrm>
          <a:off x="2068952" y="2211710"/>
          <a:ext cx="4906479" cy="800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1" name="Document" r:id="rId4" imgW="5143500" imgH="838200" progId="ChemWindow.Document">
                  <p:embed/>
                </p:oleObj>
              </mc:Choice>
              <mc:Fallback>
                <p:oleObj name="Document" r:id="rId4" imgW="5143500" imgH="838200" progId="ChemWindow.Document">
                  <p:embed/>
                  <p:pic>
                    <p:nvPicPr>
                      <p:cNvPr id="0" name="图片 297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952" y="2211710"/>
                        <a:ext cx="4906479" cy="800389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Rectangle 6"/>
          <p:cNvSpPr>
            <a:spLocks noChangeArrowheads="1"/>
          </p:cNvSpPr>
          <p:nvPr/>
        </p:nvSpPr>
        <p:spPr bwMode="auto">
          <a:xfrm>
            <a:off x="423194" y="3795886"/>
            <a:ext cx="2028119" cy="459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、生物分离法</a:t>
            </a:r>
          </a:p>
        </p:txBody>
      </p:sp>
      <p:graphicFrame>
        <p:nvGraphicFramePr>
          <p:cNvPr id="85" name="Object 7"/>
          <p:cNvGraphicFramePr>
            <a:graphicFrameLocks noChangeAspect="1"/>
          </p:cNvGraphicFramePr>
          <p:nvPr/>
        </p:nvGraphicFramePr>
        <p:xfrm>
          <a:off x="2483824" y="4172092"/>
          <a:ext cx="3528392" cy="971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2" name="Document" r:id="rId6" imgW="4419600" imgH="1219200" progId="ChemWindow.Document">
                  <p:embed/>
                </p:oleObj>
              </mc:Choice>
              <mc:Fallback>
                <p:oleObj name="Document" r:id="rId6" imgW="4419600" imgH="1219200" progId="ChemWindow.Document">
                  <p:embed/>
                  <p:pic>
                    <p:nvPicPr>
                      <p:cNvPr id="0" name="图片 297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824" y="4172092"/>
                        <a:ext cx="3528392" cy="97140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Rectangle 9"/>
          <p:cNvSpPr>
            <a:spLocks noChangeArrowheads="1"/>
          </p:cNvSpPr>
          <p:nvPr/>
        </p:nvSpPr>
        <p:spPr bwMode="auto">
          <a:xfrm>
            <a:off x="237530" y="1021119"/>
            <a:ext cx="85693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基本原则</a:t>
            </a:r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提供手性环境和条件，使对映异构体表现出不同的性质，从而得以拆分。</a:t>
            </a:r>
            <a:endParaRPr kumimoji="1" lang="en-US" altLang="zh-CN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2195736" y="3075806"/>
          <a:ext cx="3778324" cy="558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3" name="Document" r:id="rId8" imgW="3733800" imgH="552450" progId="ChemWindow.Document">
                  <p:embed/>
                </p:oleObj>
              </mc:Choice>
              <mc:Fallback>
                <p:oleObj name="Document" r:id="rId8" imgW="3733800" imgH="552450" progId="ChemWindow.Document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3075806"/>
                        <a:ext cx="3778324" cy="55877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423194" y="579705"/>
            <a:ext cx="2969083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一、外消旋体的拆分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7169DA-1E8E-4955-B5B4-7692B8A8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1AABE-64CC-4E1D-854C-D021AFFF94FC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136AF9-B061-458F-9949-094F6DF17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4" grpId="0"/>
      <p:bldP spid="86" grpId="0"/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Object 2"/>
          <p:cNvGraphicFramePr>
            <a:graphicFrameLocks noChangeAspect="1"/>
          </p:cNvGraphicFramePr>
          <p:nvPr/>
        </p:nvGraphicFramePr>
        <p:xfrm>
          <a:off x="1619672" y="267494"/>
          <a:ext cx="5616624" cy="1464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4" name="Document" r:id="rId4" imgW="5038725" imgH="1314450" progId="ChemWindow.Document">
                  <p:embed/>
                </p:oleObj>
              </mc:Choice>
              <mc:Fallback>
                <p:oleObj name="Document" r:id="rId4" imgW="5038725" imgH="1314450" progId="ChemWindow.Document">
                  <p:embed/>
                  <p:pic>
                    <p:nvPicPr>
                      <p:cNvPr id="0" name="图片 307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67494"/>
                        <a:ext cx="5616624" cy="146443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tangle 3"/>
          <p:cNvSpPr>
            <a:spLocks noChangeArrowheads="1"/>
          </p:cNvSpPr>
          <p:nvPr/>
        </p:nvSpPr>
        <p:spPr bwMode="auto">
          <a:xfrm>
            <a:off x="179512" y="1851670"/>
            <a:ext cx="209241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、晶种法</a:t>
            </a:r>
          </a:p>
        </p:txBody>
      </p:sp>
      <p:graphicFrame>
        <p:nvGraphicFramePr>
          <p:cNvPr id="64" name="Object 4"/>
          <p:cNvGraphicFramePr>
            <a:graphicFrameLocks noChangeAspect="1"/>
          </p:cNvGraphicFramePr>
          <p:nvPr/>
        </p:nvGraphicFramePr>
        <p:xfrm>
          <a:off x="1331640" y="2427734"/>
          <a:ext cx="6142102" cy="1156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5" name="Document" r:id="rId6" imgW="4695825" imgH="885825" progId="ChemWindow.Document">
                  <p:embed/>
                </p:oleObj>
              </mc:Choice>
              <mc:Fallback>
                <p:oleObj name="Document" r:id="rId6" imgW="4695825" imgH="885825" progId="ChemWindow.Document">
                  <p:embed/>
                  <p:pic>
                    <p:nvPicPr>
                      <p:cNvPr id="0" name="图片 307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2427734"/>
                        <a:ext cx="6142102" cy="11562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 Box 5"/>
          <p:cNvSpPr txBox="1">
            <a:spLocks noChangeArrowheads="1"/>
          </p:cNvSpPr>
          <p:nvPr/>
        </p:nvSpPr>
        <p:spPr bwMode="auto">
          <a:xfrm>
            <a:off x="179512" y="3729581"/>
            <a:ext cx="3104159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、色谱分离法 </a:t>
            </a:r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auto">
          <a:xfrm>
            <a:off x="453354" y="4430214"/>
            <a:ext cx="866018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1）柱色谱法  2）配位竞争法  3）纸色谱法  4）气相色谱法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CFC562-3B72-4A3C-A3EA-0FDF34264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033E4-2C8D-41C3-8505-E26D56783A9C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49DBD6-EC40-406F-8B30-B837C0861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  <p:transition spd="slow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 animBg="1" autoUpdateAnimBg="0"/>
      <p:bldP spid="66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41151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二、手性合成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1520" y="972730"/>
            <a:ext cx="8712968" cy="1528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通过化学反应可以在非手性分子中形成手性碳原子，例如，由丁烷氯化可以生成含有一个手性碳原子的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2-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氯丁烷，由丙酮酸可以生成含有一个手性碳原子的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2-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羟基丙酸。</a:t>
            </a:r>
          </a:p>
          <a:p>
            <a:pPr marL="0" marR="0" lvl="0" indent="0" algn="l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835696" y="2439771"/>
          <a:ext cx="5221190" cy="165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9" name="CS ChemDraw Drawing" r:id="rId4" imgW="6134100" imgH="1943100" progId="ChemDraw.Document.6.0">
                  <p:embed/>
                </p:oleObj>
              </mc:Choice>
              <mc:Fallback>
                <p:oleObj name="CS ChemDraw Drawing" r:id="rId4" imgW="6134100" imgH="1943100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439771"/>
                        <a:ext cx="5221190" cy="16561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15811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D9461526-1569-49DD-B60D-2EF321DD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DC5CD-705E-46D6-A34E-AC3330311073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6F1AEA6-57E6-456A-8C01-FAD3D850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915566"/>
            <a:ext cx="81369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若存在某种手型条件，则新的手性碳原子形成时，两种构型的生成量不一定相等。这样，最后得到的就可能是有旋光性的物质。这种不经过直接合成出具有旋光性的物质的方法，叫做手性合成或不对称合成。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619672" y="2211710"/>
          <a:ext cx="5127969" cy="201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9" name="CS ChemDraw Drawing" r:id="rId4" imgW="6972300" imgH="2755900" progId="ChemDraw.Document.6.0">
                  <p:embed/>
                </p:oleObj>
              </mc:Choice>
              <mc:Fallback>
                <p:oleObj name="CS ChemDraw Drawing" r:id="rId4" imgW="6972300" imgH="2755900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211710"/>
                        <a:ext cx="5127969" cy="20162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ADB715-02B8-4A6F-AC9E-D1CE78A4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CA207-D15F-4D34-AD21-26800B095AF2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A9994E4-2707-4FBE-9DFA-E82E72B66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honeycomb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370903D5-FF55-4AE5-96B7-BB8928B22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4235" y="465535"/>
            <a:ext cx="62293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b="1">
                <a:latin typeface="楷体" panose="02010609060101010101" pitchFamily="49" charset="-122"/>
                <a:ea typeface="宋体" panose="02010600030101010101" pitchFamily="2" charset="-122"/>
              </a:rPr>
              <a:t>用生成溴鎓离子中间体历程可很好的解释烯烃加成的立体化学事实。</a:t>
            </a:r>
            <a:r>
              <a:rPr kumimoji="1" lang="zh-CN" altLang="en-US" b="1">
                <a:ea typeface="宋体" panose="02010600030101010101" pitchFamily="2" charset="-122"/>
              </a:rPr>
              <a:t> </a:t>
            </a:r>
            <a:endParaRPr kumimoji="1"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3491" name="Object 3">
            <a:extLst>
              <a:ext uri="{FF2B5EF4-FFF2-40B4-BE49-F238E27FC236}">
                <a16:creationId xmlns:a16="http://schemas.microsoft.com/office/drawing/2014/main" id="{B3B274E9-A429-40D5-896E-20E744C981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1391" y="1113235"/>
          <a:ext cx="5886450" cy="1587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4" name="CS ChemDraw Drawing" r:id="rId4" imgW="4234180" imgH="1145540" progId="ChemDraw.Document.6.0">
                  <p:embed/>
                </p:oleObj>
              </mc:Choice>
              <mc:Fallback>
                <p:oleObj name="CS ChemDraw Drawing" r:id="rId4" imgW="4234180" imgH="1145540" progId="ChemDraw.Document.6.0">
                  <p:embed/>
                  <p:pic>
                    <p:nvPicPr>
                      <p:cNvPr id="63491" name="Object 3">
                        <a:extLst>
                          <a:ext uri="{FF2B5EF4-FFF2-40B4-BE49-F238E27FC236}">
                            <a16:creationId xmlns:a16="http://schemas.microsoft.com/office/drawing/2014/main" id="{B3B274E9-A429-40D5-896E-20E744C981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391" y="1113235"/>
                        <a:ext cx="5886450" cy="1587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3" name="Object 5">
            <a:extLst>
              <a:ext uri="{FF2B5EF4-FFF2-40B4-BE49-F238E27FC236}">
                <a16:creationId xmlns:a16="http://schemas.microsoft.com/office/drawing/2014/main" id="{BEFC9D26-6454-41FB-8602-A265BFC948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2625329"/>
          <a:ext cx="5829300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5" name="CS ChemDraw Drawing" r:id="rId6" imgW="4704080" imgH="1798320" progId="ChemDraw.Document.6.0">
                  <p:embed/>
                </p:oleObj>
              </mc:Choice>
              <mc:Fallback>
                <p:oleObj name="CS ChemDraw Drawing" r:id="rId6" imgW="4704080" imgH="1798320" progId="ChemDraw.Document.6.0">
                  <p:embed/>
                  <p:pic>
                    <p:nvPicPr>
                      <p:cNvPr id="63493" name="Object 5">
                        <a:extLst>
                          <a:ext uri="{FF2B5EF4-FFF2-40B4-BE49-F238E27FC236}">
                            <a16:creationId xmlns:a16="http://schemas.microsoft.com/office/drawing/2014/main" id="{BEFC9D26-6454-41FB-8602-A265BFC948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625329"/>
                        <a:ext cx="5829300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4" name="Rectangle 6">
            <a:extLst>
              <a:ext uri="{FF2B5EF4-FFF2-40B4-BE49-F238E27FC236}">
                <a16:creationId xmlns:a16="http://schemas.microsoft.com/office/drawing/2014/main" id="{11B4A51D-C392-4D9B-8E6C-FF6A4B0D2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33338"/>
            <a:ext cx="5327099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7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700" b="1" dirty="0">
                <a:solidFill>
                  <a:srgbClr val="3333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第六节 亲电加成反应的立体化学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5940E2-9FA9-44F4-BD0B-7617D295D9B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557213" indent="-214313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fld id="{F6677028-54C5-4F30-BE66-26C4425B6DD8}" type="datetime11">
              <a:rPr lang="zh-CN" altLang="en-US">
                <a:solidFill>
                  <a:srgbClr val="898989"/>
                </a:solidFill>
                <a:ea typeface="宋体" panose="02010600030101010101" pitchFamily="2" charset="-122"/>
              </a:rPr>
              <a:pPr/>
              <a:t>13:28:20</a:t>
            </a:fld>
            <a:endParaRPr lang="en-US" altLang="zh-CN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482E44-AC5A-4841-B475-2D5AC560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557213" indent="-214313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fld id="{2C9BA42E-B08F-423B-8654-001BBFA38216}" type="slidenum">
              <a:rPr lang="zh-CN" altLang="en-US">
                <a:solidFill>
                  <a:srgbClr val="898989"/>
                </a:solidFill>
                <a:ea typeface="宋体" panose="02010600030101010101" pitchFamily="2" charset="-122"/>
              </a:rPr>
              <a:pPr/>
              <a:t>54</a:t>
            </a:fld>
            <a:endParaRPr lang="en-US" altLang="zh-CN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 build="p" autoUpdateAnimBg="0"/>
      <p:bldP spid="6349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44DBCE1A-951C-44BA-8E19-B40A1BEC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0" y="628650"/>
            <a:ext cx="49720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b="1">
                <a:latin typeface="楷体" panose="02010609060101010101" pitchFamily="49" charset="-122"/>
                <a:ea typeface="宋体" panose="02010600030101010101" pitchFamily="2" charset="-122"/>
              </a:rPr>
              <a:t>反-2-丁烯与溴加成同上讨论，产物为内消旋体。</a:t>
            </a:r>
          </a:p>
        </p:txBody>
      </p:sp>
      <p:graphicFrame>
        <p:nvGraphicFramePr>
          <p:cNvPr id="65539" name="Object 3">
            <a:extLst>
              <a:ext uri="{FF2B5EF4-FFF2-40B4-BE49-F238E27FC236}">
                <a16:creationId xmlns:a16="http://schemas.microsoft.com/office/drawing/2014/main" id="{E6ED39E3-8764-427E-97B6-B389E80C47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1437085"/>
          <a:ext cx="6858000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5" name="CS ChemDraw Drawing" r:id="rId4" imgW="5755640" imgH="1699260" progId="ChemDraw.Document.6.0">
                  <p:embed/>
                </p:oleObj>
              </mc:Choice>
              <mc:Fallback>
                <p:oleObj name="CS ChemDraw Drawing" r:id="rId4" imgW="5755640" imgH="1699260" progId="ChemDraw.Document.6.0">
                  <p:embed/>
                  <p:pic>
                    <p:nvPicPr>
                      <p:cNvPr id="65539" name="Object 3">
                        <a:extLst>
                          <a:ext uri="{FF2B5EF4-FFF2-40B4-BE49-F238E27FC236}">
                            <a16:creationId xmlns:a16="http://schemas.microsoft.com/office/drawing/2014/main" id="{E6ED39E3-8764-427E-97B6-B389E80C47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437085"/>
                        <a:ext cx="6858000" cy="217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C1CB7C-A098-43EF-AFAD-2C57003C087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557213" indent="-214313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fld id="{FBC9F58A-5B18-4799-98AD-9A81B6DA2F58}" type="datetime11">
              <a:rPr lang="zh-CN" altLang="en-US">
                <a:solidFill>
                  <a:srgbClr val="898989"/>
                </a:solidFill>
                <a:ea typeface="宋体" panose="02010600030101010101" pitchFamily="2" charset="-122"/>
              </a:rPr>
              <a:pPr/>
              <a:t>13:28:20</a:t>
            </a:fld>
            <a:endParaRPr lang="en-US" altLang="zh-CN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7B1029-9A90-4834-B56C-374501E66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557213" indent="-214313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fld id="{3341365A-85B0-44F8-B9C6-A88E996575C3}" type="slidenum">
              <a:rPr lang="zh-CN" altLang="en-US">
                <a:solidFill>
                  <a:srgbClr val="898989"/>
                </a:solidFill>
                <a:ea typeface="宋体" panose="02010600030101010101" pitchFamily="2" charset="-122"/>
              </a:rPr>
              <a:pPr/>
              <a:t>55</a:t>
            </a:fld>
            <a:endParaRPr lang="en-US" altLang="zh-CN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8" grpId="0" build="p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3668EA1-BDD4-45BF-BF89-2C2195A4A854}"/>
              </a:ext>
            </a:extLst>
          </p:cNvPr>
          <p:cNvSpPr txBox="1">
            <a:spLocks noChangeArrowheads="1"/>
          </p:cNvSpPr>
          <p:nvPr/>
        </p:nvSpPr>
        <p:spPr>
          <a:xfrm>
            <a:off x="1485901" y="610791"/>
            <a:ext cx="3356372" cy="3714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9pPr>
          </a:lstStyle>
          <a:p>
            <a:pPr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itchFamily="18" charset="0"/>
                <a:ea typeface="宋体" pitchFamily="2" charset="-122"/>
                <a:cs typeface="+mn-cs"/>
              </a:rPr>
              <a:t>本章小结</a:t>
            </a:r>
          </a:p>
        </p:txBody>
      </p:sp>
      <p:sp>
        <p:nvSpPr>
          <p:cNvPr id="51203" name="Text Box 4">
            <a:extLst>
              <a:ext uri="{FF2B5EF4-FFF2-40B4-BE49-F238E27FC236}">
                <a16:creationId xmlns:a16="http://schemas.microsoft.com/office/drawing/2014/main" id="{64F6CEDA-502E-44F8-AE6A-3D2B13A39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125141"/>
            <a:ext cx="6057900" cy="3709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457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900"/>
              </a:spcBef>
              <a:buClr>
                <a:schemeClr val="bg2"/>
              </a:buClr>
              <a:buSzPct val="75000"/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 </a:t>
            </a:r>
            <a:r>
              <a:rPr lang="zh-CN" altLang="zh-CN" b="1">
                <a:solidFill>
                  <a:srgbClr val="04010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掌握立体化学中旋光异构的相关内容</a:t>
            </a:r>
            <a:r>
              <a:rPr lang="zh-CN" altLang="en-US" b="1">
                <a:solidFill>
                  <a:srgbClr val="04010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b="1">
                <a:solidFill>
                  <a:srgbClr val="04010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包括物质的旋光性、旋光度</a:t>
            </a:r>
            <a:r>
              <a:rPr lang="zh-CN" altLang="en-US" b="1">
                <a:solidFill>
                  <a:srgbClr val="04010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b="1">
                <a:solidFill>
                  <a:srgbClr val="04010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比旋光度、手性、手性碳原子、手性分子、对映体、内消旋体</a:t>
            </a:r>
            <a:r>
              <a:rPr lang="zh-CN" altLang="en-US" b="1">
                <a:solidFill>
                  <a:srgbClr val="04010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b="1">
                <a:solidFill>
                  <a:srgbClr val="04010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外消旋体等基本概念及其性质特点</a:t>
            </a:r>
          </a:p>
          <a:p>
            <a:pPr>
              <a:lnSpc>
                <a:spcPct val="150000"/>
              </a:lnSpc>
              <a:spcBef>
                <a:spcPts val="900"/>
              </a:spcBef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 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掌握构型的判断、转化和命名（结构式、构象式、楔形式、透视式、费歇尔投影式等）</a:t>
            </a:r>
            <a:endParaRPr lang="en-US" altLang="zh-CN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900"/>
              </a:spcBef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  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掌握费歇尔投影式的投影规则，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D/L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R/S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构型的判断</a:t>
            </a:r>
            <a:endParaRPr lang="en-US" altLang="zh-CN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900"/>
              </a:spcBef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</a:t>
            </a:r>
            <a:r>
              <a:rPr lang="zh-CN" altLang="zh-CN" b="1">
                <a:solidFill>
                  <a:srgbClr val="04010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了解有机化学反应中的立体化学</a:t>
            </a:r>
            <a:endParaRPr lang="zh-CN" altLang="en-US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127190" y="1272772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224341" y="2110972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同心圆 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298390" y="1360518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281741" y="1741518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608356" y="1626490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500" dirty="0">
                <a:solidFill>
                  <a:srgbClr val="0C4FAD"/>
                </a:solidFill>
                <a:latin typeface="+mn-lt"/>
                <a:ea typeface="+mn-ea"/>
                <a:cs typeface="+mn-ea"/>
                <a:sym typeface="+mn-lt"/>
              </a:rPr>
              <a:t>谢</a:t>
            </a:r>
          </a:p>
        </p:txBody>
      </p:sp>
      <p:sp>
        <p:nvSpPr>
          <p:cNvPr id="16" name="矩形 15"/>
          <p:cNvSpPr/>
          <p:nvPr/>
        </p:nvSpPr>
        <p:spPr>
          <a:xfrm>
            <a:off x="3551010" y="2402999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500" dirty="0">
                <a:solidFill>
                  <a:srgbClr val="0C4FAD"/>
                </a:solidFill>
                <a:latin typeface="+mn-lt"/>
                <a:ea typeface="+mn-ea"/>
                <a:cs typeface="+mn-ea"/>
                <a:sym typeface="+mn-lt"/>
              </a:rPr>
              <a:t>谢</a:t>
            </a:r>
          </a:p>
        </p:txBody>
      </p:sp>
      <p:sp>
        <p:nvSpPr>
          <p:cNvPr id="17" name="矩形 16"/>
          <p:cNvSpPr/>
          <p:nvPr/>
        </p:nvSpPr>
        <p:spPr>
          <a:xfrm>
            <a:off x="4445314" y="1564799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500" dirty="0">
                <a:solidFill>
                  <a:srgbClr val="0C4FAD"/>
                </a:solidFill>
                <a:latin typeface="+mn-lt"/>
                <a:ea typeface="+mn-ea"/>
                <a:cs typeface="+mn-ea"/>
                <a:sym typeface="+mn-lt"/>
              </a:rPr>
              <a:t>观</a:t>
            </a:r>
          </a:p>
        </p:txBody>
      </p:sp>
      <p:sp>
        <p:nvSpPr>
          <p:cNvPr id="18" name="矩形 17"/>
          <p:cNvSpPr/>
          <p:nvPr/>
        </p:nvSpPr>
        <p:spPr>
          <a:xfrm>
            <a:off x="5610954" y="2035636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500" dirty="0">
                <a:solidFill>
                  <a:srgbClr val="0C4FAD"/>
                </a:solidFill>
                <a:latin typeface="+mn-lt"/>
                <a:ea typeface="+mn-ea"/>
                <a:cs typeface="+mn-ea"/>
                <a:sym typeface="+mn-lt"/>
              </a:rPr>
              <a:t>看</a:t>
            </a:r>
          </a:p>
        </p:txBody>
      </p:sp>
      <p:sp>
        <p:nvSpPr>
          <p:cNvPr id="85" name="椭圆 84"/>
          <p:cNvSpPr/>
          <p:nvPr/>
        </p:nvSpPr>
        <p:spPr>
          <a:xfrm>
            <a:off x="4598197" y="3288913"/>
            <a:ext cx="500908" cy="500908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5740527" y="3513224"/>
            <a:ext cx="274777" cy="27477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2575410" y="3513583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2279076" y="3631922"/>
            <a:ext cx="137389" cy="13738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6198665" y="3518243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3085391" y="3510738"/>
            <a:ext cx="137389" cy="13738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6576425" y="3642145"/>
            <a:ext cx="137389" cy="13738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3873480" y="3545349"/>
            <a:ext cx="250454" cy="250454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6750128" y="3511942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4174703" y="3519997"/>
            <a:ext cx="274777" cy="27477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7382889" y="3569133"/>
            <a:ext cx="137389" cy="13738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5923888" y="3329439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2093506" y="3642429"/>
            <a:ext cx="137389" cy="13738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4529502" y="3365536"/>
            <a:ext cx="137389" cy="13738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3229178" y="3457383"/>
            <a:ext cx="322151" cy="322151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5099105" y="3510120"/>
            <a:ext cx="274777" cy="27477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230014" y="3513453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944804" y="3644685"/>
            <a:ext cx="137389" cy="13738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2795496" y="3330182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1713791" y="3566516"/>
            <a:ext cx="137389" cy="13738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6216637" y="3372731"/>
            <a:ext cx="137389" cy="13738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7753607" y="3504159"/>
            <a:ext cx="274777" cy="27477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日期占位符 19">
            <a:extLst>
              <a:ext uri="{FF2B5EF4-FFF2-40B4-BE49-F238E27FC236}">
                <a16:creationId xmlns:a16="http://schemas.microsoft.com/office/drawing/2014/main" id="{79B8CBD5-0E55-4A24-8A48-EDC784F0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31184-391A-47DD-AE62-FFABF25FA606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7AE85C79-43C6-4F1A-A55E-FF16070B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066179"/>
              </p:ext>
            </p:extLst>
          </p:nvPr>
        </p:nvGraphicFramePr>
        <p:xfrm>
          <a:off x="2154018" y="1569616"/>
          <a:ext cx="4835964" cy="200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Image" r:id="rId4" imgW="10045700" imgH="4610100" progId="Photoshop.Image.5">
                  <p:embed/>
                </p:oleObj>
              </mc:Choice>
              <mc:Fallback>
                <p:oleObj name="Image" r:id="rId4" imgW="10045700" imgH="4610100" progId="Photoshop.Image.5">
                  <p:embed/>
                  <p:pic>
                    <p:nvPicPr>
                      <p:cNvPr id="0" name="图片 30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4018" y="1569616"/>
                        <a:ext cx="4835964" cy="2004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Text Box 4"/>
          <p:cNvSpPr txBox="1">
            <a:spLocks noChangeArrowheads="1"/>
          </p:cNvSpPr>
          <p:nvPr/>
        </p:nvSpPr>
        <p:spPr bwMode="auto">
          <a:xfrm>
            <a:off x="686559" y="3844841"/>
            <a:ext cx="7543800" cy="763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 物质分子能否与其镜象完全重叠（是否有手性），可从分子中有无对称因素来判断。 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72740" y="416016"/>
            <a:ext cx="7543800" cy="763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 互为镜像的两种构型的异构体叫做对映体。分子的手性是存在对映体的充分必要条件。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E04740-99F2-4221-84BA-9B6417491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27BC-69BD-4E8F-8534-0CA98125B1E9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08B8C0-45EC-4B03-986E-AC2E77C7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 Box 3"/>
          <p:cNvSpPr txBox="1">
            <a:spLocks noChangeArrowheads="1"/>
          </p:cNvSpPr>
          <p:nvPr/>
        </p:nvSpPr>
        <p:spPr bwMode="auto">
          <a:xfrm>
            <a:off x="609600" y="228600"/>
            <a:ext cx="42504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二、对称因素</a:t>
            </a:r>
          </a:p>
        </p:txBody>
      </p:sp>
      <p:sp>
        <p:nvSpPr>
          <p:cNvPr id="156" name="Text Box 5"/>
          <p:cNvSpPr txBox="1">
            <a:spLocks noChangeArrowheads="1"/>
          </p:cNvSpPr>
          <p:nvPr/>
        </p:nvSpPr>
        <p:spPr bwMode="auto">
          <a:xfrm>
            <a:off x="107504" y="852487"/>
            <a:ext cx="266429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200" b="1" dirty="0">
                <a:latin typeface="Times New Roman" panose="02020603050405020304" pitchFamily="18" charset="0"/>
              </a:rPr>
              <a:t>      </a:t>
            </a: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对称轴</a:t>
            </a: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1" lang="en-US" altLang="zh-CN" sz="22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57" name="Text Box 6"/>
          <p:cNvSpPr txBox="1">
            <a:spLocks noChangeArrowheads="1"/>
          </p:cNvSpPr>
          <p:nvPr/>
        </p:nvSpPr>
        <p:spPr bwMode="auto">
          <a:xfrm>
            <a:off x="533400" y="1371600"/>
            <a:ext cx="8215064" cy="810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宋体" panose="02010600030101010101" pitchFamily="2" charset="-122"/>
              </a:rPr>
              <a:t>  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以设想直线为轴旋转360</a:t>
            </a:r>
            <a:r>
              <a:rPr kumimoji="1" lang="zh-CN" altLang="en-US" sz="2000" b="1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n，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得到与原分子相同的分子，该直线称为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重对称轴（又称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阶对称轴）。 </a:t>
            </a:r>
          </a:p>
        </p:txBody>
      </p:sp>
      <p:graphicFrame>
        <p:nvGraphicFramePr>
          <p:cNvPr id="158" name="Object 7"/>
          <p:cNvGraphicFramePr>
            <a:graphicFrameLocks noChangeAspect="1"/>
          </p:cNvGraphicFramePr>
          <p:nvPr/>
        </p:nvGraphicFramePr>
        <p:xfrm>
          <a:off x="3532708" y="1974384"/>
          <a:ext cx="1977753" cy="131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" name="CS ChemDraw Drawing" r:id="rId4" imgW="1473200" imgH="1125220" progId="ChemDraw.Document.5.0">
                  <p:embed/>
                </p:oleObj>
              </mc:Choice>
              <mc:Fallback>
                <p:oleObj name="CS ChemDraw Drawing" r:id="rId4" imgW="1473200" imgH="1125220" progId="ChemDraw.Document.5.0">
                  <p:embed/>
                  <p:pic>
                    <p:nvPicPr>
                      <p:cNvPr id="0" name="图片 4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708" y="1974384"/>
                        <a:ext cx="1977753" cy="1317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77301"/>
            <a:ext cx="4640323" cy="193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258E8E-8315-4038-A892-AA702D28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946BF-562A-4E92-8A89-2CA06D3F6BA3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9FF947-310D-4AE6-8048-1985D8A6F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  <p:bldP spid="1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7"/>
          <p:cNvSpPr>
            <a:spLocks noChangeArrowheads="1"/>
          </p:cNvSpPr>
          <p:nvPr/>
        </p:nvSpPr>
        <p:spPr bwMode="auto">
          <a:xfrm>
            <a:off x="308219" y="2807472"/>
            <a:ext cx="949436" cy="40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2011.3</a:t>
            </a:r>
            <a:endParaRPr lang="zh-CN" altLang="en-US" sz="2000" b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Rectangle 2"/>
          <p:cNvSpPr>
            <a:spLocks noChangeArrowheads="1"/>
          </p:cNvSpPr>
          <p:nvPr/>
        </p:nvSpPr>
        <p:spPr bwMode="auto">
          <a:xfrm>
            <a:off x="107505" y="824200"/>
            <a:ext cx="8784976" cy="451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某一平面将分子分为两半，两个部分互为镜像关系，则该平面称为对称面。 </a:t>
            </a:r>
          </a:p>
        </p:txBody>
      </p:sp>
      <p:sp>
        <p:nvSpPr>
          <p:cNvPr id="50" name="Rectangle 5"/>
          <p:cNvSpPr>
            <a:spLocks noChangeArrowheads="1"/>
          </p:cNvSpPr>
          <p:nvPr/>
        </p:nvSpPr>
        <p:spPr bwMode="auto">
          <a:xfrm>
            <a:off x="458069" y="284599"/>
            <a:ext cx="168347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对称面 </a:t>
            </a:r>
            <a:r>
              <a:rPr kumimoji="1" lang="en-US" altLang="zh-CN" sz="22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σ</a:t>
            </a:r>
            <a:endParaRPr lang="zh-CN" altLang="en-US" sz="2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2" name="Object 8"/>
          <p:cNvGraphicFramePr>
            <a:graphicFrameLocks noChangeAspect="1"/>
          </p:cNvGraphicFramePr>
          <p:nvPr/>
        </p:nvGraphicFramePr>
        <p:xfrm>
          <a:off x="3134544" y="1403449"/>
          <a:ext cx="18288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1" name="Document" r:id="rId4" imgW="1381125" imgH="285750" progId="ChemWindow.Document">
                  <p:embed/>
                </p:oleObj>
              </mc:Choice>
              <mc:Fallback>
                <p:oleObj name="Document" r:id="rId4" imgW="1381125" imgH="285750" progId="ChemWindow.Document">
                  <p:embed/>
                  <p:pic>
                    <p:nvPicPr>
                      <p:cNvPr id="0" name="图片 5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4544" y="1403449"/>
                        <a:ext cx="18288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9"/>
          <p:cNvGraphicFramePr>
            <a:graphicFrameLocks noChangeAspect="1"/>
          </p:cNvGraphicFramePr>
          <p:nvPr/>
        </p:nvGraphicFramePr>
        <p:xfrm>
          <a:off x="467544" y="2089249"/>
          <a:ext cx="2362200" cy="159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2" name="Document" r:id="rId6" imgW="1552575" imgH="1047750" progId="ChemWindow.Document">
                  <p:embed/>
                </p:oleObj>
              </mc:Choice>
              <mc:Fallback>
                <p:oleObj name="Document" r:id="rId6" imgW="1552575" imgH="1047750" progId="ChemWindow.Document">
                  <p:embed/>
                  <p:pic>
                    <p:nvPicPr>
                      <p:cNvPr id="0" name="图片 52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089249"/>
                        <a:ext cx="2362200" cy="159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11"/>
          <p:cNvGraphicFramePr>
            <a:graphicFrameLocks noChangeAspect="1"/>
          </p:cNvGraphicFramePr>
          <p:nvPr/>
        </p:nvGraphicFramePr>
        <p:xfrm>
          <a:off x="2845619" y="2017812"/>
          <a:ext cx="37782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3" name="Document" r:id="rId8" imgW="304800" imgH="1352550" progId="ChemWindow.Document">
                  <p:embed/>
                </p:oleObj>
              </mc:Choice>
              <mc:Fallback>
                <p:oleObj name="Document" r:id="rId8" imgW="304800" imgH="1352550" progId="ChemWindow.Document">
                  <p:embed/>
                  <p:pic>
                    <p:nvPicPr>
                      <p:cNvPr id="0" name="图片 52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5619" y="2017812"/>
                        <a:ext cx="377825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12"/>
          <p:cNvGraphicFramePr>
            <a:graphicFrameLocks noChangeAspect="1"/>
          </p:cNvGraphicFramePr>
          <p:nvPr/>
        </p:nvGraphicFramePr>
        <p:xfrm>
          <a:off x="3277419" y="2017812"/>
          <a:ext cx="24384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4" name="Document" r:id="rId10" imgW="1543050" imgH="1285875" progId="ChemWindow.Document">
                  <p:embed/>
                </p:oleObj>
              </mc:Choice>
              <mc:Fallback>
                <p:oleObj name="Document" r:id="rId10" imgW="1543050" imgH="1285875" progId="ChemWindow.Document">
                  <p:embed/>
                  <p:pic>
                    <p:nvPicPr>
                      <p:cNvPr id="0" name="图片 52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7419" y="2017812"/>
                        <a:ext cx="2438400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13"/>
          <p:cNvGraphicFramePr>
            <a:graphicFrameLocks noChangeAspect="1"/>
          </p:cNvGraphicFramePr>
          <p:nvPr/>
        </p:nvGraphicFramePr>
        <p:xfrm>
          <a:off x="5293544" y="2521049"/>
          <a:ext cx="182880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5" name="Document" r:id="rId12" imgW="1247775" imgH="790575" progId="ChemWindow.Document">
                  <p:embed/>
                </p:oleObj>
              </mc:Choice>
              <mc:Fallback>
                <p:oleObj name="Document" r:id="rId12" imgW="1247775" imgH="790575" progId="ChemWindow.Document">
                  <p:embed/>
                  <p:pic>
                    <p:nvPicPr>
                      <p:cNvPr id="0" name="图片 5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3544" y="2521049"/>
                        <a:ext cx="1828800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14"/>
          <p:cNvGraphicFramePr>
            <a:graphicFrameLocks noChangeAspect="1"/>
          </p:cNvGraphicFramePr>
          <p:nvPr/>
        </p:nvGraphicFramePr>
        <p:xfrm>
          <a:off x="6715944" y="2013049"/>
          <a:ext cx="2209800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6" name="Document" r:id="rId14" imgW="1495425" imgH="1009650" progId="ChemWindow.Document">
                  <p:embed/>
                </p:oleObj>
              </mc:Choice>
              <mc:Fallback>
                <p:oleObj name="Document" r:id="rId14" imgW="1495425" imgH="1009650" progId="ChemWindow.Document">
                  <p:embed/>
                  <p:pic>
                    <p:nvPicPr>
                      <p:cNvPr id="0" name="图片 52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944" y="2013049"/>
                        <a:ext cx="2209800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5"/>
          <p:cNvGraphicFramePr>
            <a:graphicFrameLocks noChangeAspect="1"/>
          </p:cNvGraphicFramePr>
          <p:nvPr/>
        </p:nvGraphicFramePr>
        <p:xfrm>
          <a:off x="1305744" y="3689449"/>
          <a:ext cx="69342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7" name="Document" r:id="rId16" imgW="3971925" imgH="514350" progId="ChemWindow.Document">
                  <p:embed/>
                </p:oleObj>
              </mc:Choice>
              <mc:Fallback>
                <p:oleObj name="Document" r:id="rId16" imgW="3971925" imgH="514350" progId="ChemWindow.Document">
                  <p:embed/>
                  <p:pic>
                    <p:nvPicPr>
                      <p:cNvPr id="0" name="图片 5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5744" y="3689449"/>
                        <a:ext cx="6934200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Text Box 16"/>
          <p:cNvSpPr txBox="1">
            <a:spLocks noChangeArrowheads="1"/>
          </p:cNvSpPr>
          <p:nvPr/>
        </p:nvSpPr>
        <p:spPr bwMode="auto">
          <a:xfrm>
            <a:off x="898749" y="4587974"/>
            <a:ext cx="70675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分子中存在对称面，该分子的镜像可以与实物重合</a:t>
            </a:r>
            <a:endParaRPr kumimoji="1"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01C32F-BF09-463A-BF24-9E8AB6376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900BF-AD96-4494-9298-BEB8362CA877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D72149-1011-40D2-B819-6F0E25051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p" autoUpdateAnimBg="0"/>
      <p:bldP spid="74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3"/>
          <p:cNvSpPr>
            <a:spLocks noChangeArrowheads="1"/>
          </p:cNvSpPr>
          <p:nvPr/>
        </p:nvSpPr>
        <p:spPr bwMode="auto">
          <a:xfrm>
            <a:off x="35496" y="711424"/>
            <a:ext cx="8927976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8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分子中有一中心点，各基团（原子）与之连线并延长相等的距离可以发现一个相同的基团（原子），则该中心点称为对称中心。</a:t>
            </a:r>
          </a:p>
        </p:txBody>
      </p:sp>
      <p:sp>
        <p:nvSpPr>
          <p:cNvPr id="116" name="Rectangle 6"/>
          <p:cNvSpPr>
            <a:spLocks noChangeArrowheads="1"/>
          </p:cNvSpPr>
          <p:nvPr/>
        </p:nvSpPr>
        <p:spPr bwMode="auto">
          <a:xfrm>
            <a:off x="251520" y="123478"/>
            <a:ext cx="1963999" cy="459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hlink"/>
              </a:buClr>
              <a:buSzPct val="70000"/>
            </a:pP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对称中心 </a:t>
            </a:r>
            <a:r>
              <a:rPr kumimoji="1" lang="en-US" altLang="zh-CN" sz="22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117" name="Object 7"/>
          <p:cNvGraphicFramePr>
            <a:graphicFrameLocks noChangeAspect="1"/>
          </p:cNvGraphicFramePr>
          <p:nvPr/>
        </p:nvGraphicFramePr>
        <p:xfrm>
          <a:off x="352872" y="1893852"/>
          <a:ext cx="2133600" cy="190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0" name="Document" r:id="rId4" imgW="1428750" imgH="1276350" progId="ChemWindow.Document">
                  <p:embed/>
                </p:oleObj>
              </mc:Choice>
              <mc:Fallback>
                <p:oleObj name="Document" r:id="rId4" imgW="1428750" imgH="1276350" progId="ChemWindow.Document">
                  <p:embed/>
                  <p:pic>
                    <p:nvPicPr>
                      <p:cNvPr id="0" name="图片 62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872" y="1893852"/>
                        <a:ext cx="2133600" cy="190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8"/>
          <p:cNvGraphicFramePr>
            <a:graphicFrameLocks noChangeAspect="1"/>
          </p:cNvGraphicFramePr>
          <p:nvPr/>
        </p:nvGraphicFramePr>
        <p:xfrm>
          <a:off x="2638872" y="1970052"/>
          <a:ext cx="41275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" name="Document" r:id="rId6" imgW="304800" imgH="1352550" progId="ChemWindow.Document">
                  <p:embed/>
                </p:oleObj>
              </mc:Choice>
              <mc:Fallback>
                <p:oleObj name="Document" r:id="rId6" imgW="304800" imgH="1352550" progId="ChemWindow.Document">
                  <p:embed/>
                  <p:pic>
                    <p:nvPicPr>
                      <p:cNvPr id="0" name="图片 6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8872" y="1970052"/>
                        <a:ext cx="41275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9"/>
          <p:cNvGraphicFramePr>
            <a:graphicFrameLocks noChangeAspect="1"/>
          </p:cNvGraphicFramePr>
          <p:nvPr/>
        </p:nvGraphicFramePr>
        <p:xfrm>
          <a:off x="3238947" y="1889090"/>
          <a:ext cx="1981200" cy="193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" name="Document" r:id="rId8" imgW="1295400" imgH="1266825" progId="ChemWindow.Document">
                  <p:embed/>
                </p:oleObj>
              </mc:Choice>
              <mc:Fallback>
                <p:oleObj name="Document" r:id="rId8" imgW="1295400" imgH="1266825" progId="ChemWindow.Document">
                  <p:embed/>
                  <p:pic>
                    <p:nvPicPr>
                      <p:cNvPr id="0" name="图片 62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947" y="1889090"/>
                        <a:ext cx="1981200" cy="193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10"/>
          <p:cNvGraphicFramePr>
            <a:graphicFrameLocks noChangeAspect="1"/>
          </p:cNvGraphicFramePr>
          <p:nvPr/>
        </p:nvGraphicFramePr>
        <p:xfrm>
          <a:off x="5382072" y="2274852"/>
          <a:ext cx="7985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" name="Document" r:id="rId10" imgW="457200" imgH="523875" progId="ChemWindow.Document">
                  <p:embed/>
                </p:oleObj>
              </mc:Choice>
              <mc:Fallback>
                <p:oleObj name="Document" r:id="rId10" imgW="457200" imgH="523875" progId="ChemWindow.Document">
                  <p:embed/>
                  <p:pic>
                    <p:nvPicPr>
                      <p:cNvPr id="0" name="图片 6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2072" y="2274852"/>
                        <a:ext cx="79851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11"/>
          <p:cNvGraphicFramePr>
            <a:graphicFrameLocks noChangeAspect="1"/>
          </p:cNvGraphicFramePr>
          <p:nvPr/>
        </p:nvGraphicFramePr>
        <p:xfrm>
          <a:off x="6372672" y="1817652"/>
          <a:ext cx="2133600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" name="Document" r:id="rId12" imgW="1428750" imgH="1028700" progId="ChemWindow.Document">
                  <p:embed/>
                </p:oleObj>
              </mc:Choice>
              <mc:Fallback>
                <p:oleObj name="Document" r:id="rId12" imgW="1428750" imgH="1028700" progId="ChemWindow.Document">
                  <p:embed/>
                  <p:pic>
                    <p:nvPicPr>
                      <p:cNvPr id="0" name="图片 62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672" y="1817652"/>
                        <a:ext cx="2133600" cy="153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"/>
          <p:cNvGraphicFramePr>
            <a:graphicFrameLocks noChangeAspect="1"/>
          </p:cNvGraphicFramePr>
          <p:nvPr/>
        </p:nvGraphicFramePr>
        <p:xfrm>
          <a:off x="1191072" y="3494052"/>
          <a:ext cx="655320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" name="Document" r:id="rId14" imgW="3971925" imgH="514350" progId="ChemWindow.Document">
                  <p:embed/>
                </p:oleObj>
              </mc:Choice>
              <mc:Fallback>
                <p:oleObj name="Document" r:id="rId14" imgW="3971925" imgH="514350" progId="ChemWindow.Document">
                  <p:embed/>
                  <p:pic>
                    <p:nvPicPr>
                      <p:cNvPr id="0" name="图片 62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072" y="3494052"/>
                        <a:ext cx="6553200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Rectangle 13"/>
          <p:cNvSpPr>
            <a:spLocks noChangeArrowheads="1"/>
          </p:cNvSpPr>
          <p:nvPr/>
        </p:nvSpPr>
        <p:spPr bwMode="auto">
          <a:xfrm>
            <a:off x="1475656" y="4578159"/>
            <a:ext cx="61569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分子中存在对称中心，该分子的镜像可以与实物重合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9C9609-1333-4049-B964-472640614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7A89E-9486-4FAA-96DF-6554E3D6B6CC}" type="datetime11">
              <a:rPr lang="zh-CN" altLang="en-US" smtClean="0"/>
              <a:t>13:28:20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0854C7-9867-47C7-B890-0BA23E421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build="p" autoUpdateAnimBg="0"/>
      <p:bldP spid="1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RESOURCE_PATHS_HASH_PRESENTER" val="1e23aa3dfefa2dda7d344b154acf39862a589a"/>
  <p:tag name="ISPRING_ULTRA_SCORM_COURSE_ID" val="19D12169-10B6-4984-8CE8-8968B0B22BA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_PRESENTATION_TITLE" val="1"/>
  <p:tag name="ISPRINGCLOUDFOLDERPATH" val="Repository"/>
  <p:tag name="ISPRING_PLAYERS_CUSTOMIZATION" val="UEsDBBQAAgAIACCp3k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gqd5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CCp3k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IKne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IKne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IKne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IKneSHL80YFnAAAAawAAABwAAAB1bml2ZXJzYWwvbG9jYWxfc2V0dGluZ3MueG1sDcw7CsNADEXR3qsQ6p1P58JjdymDIc4ChP0IBo0UZkRIdp/pbnG44/zNSh+Uerglvp4uTLDN98NeiZ/rrR+Yaojtom5IbM40T92ovok+ENFgpbfKD2VFbhG4S25yKaiwkGhnPk/dH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Agqd5IsIcj9GwBAAD3AgAAKQAAAHVuaXZlcnNhbC9za2luX2N1c3RvbWl6YXRpb25fc2V0dGluZ3MueG1sjVLbSiQxEH33K4I/MEkqt4Z2ILeWeVHRAZ+b6ezSrKaXTsRlycebdncYR0c09VR1Tp2iKqdNv8Zon1KeHse/fR6neBdyHuPPtD5DqN1ND9N8M4cUclodKvdjHKbnTfwxLbVaTbmPQz8PdkHTGqPu9SEltXKqZswwiiTz1CvkPLcVa8A1YCvmKLHt6p3EP9057ELMp1Xb1RH6sWETU5jzJg7hzxqO2W+h4w0u534YKy+tBVui7KcWx5ZAjHDJfaEaAASy3BGHi5SN1AR5zDiGYhQFCohwThpRiKQcatY1oqow3wjEJGPUFepp7UZaG0dtkdAQous0rxpbus5IjBEhBJgrXEBnMKpsqBoa1HJAcGBAFG00UYA625mOFe+8sBwp6gXGhRkDGB+Oe9ju7bkO1W+vsz/nF4Inv+AkunhrdcJc7e5pnit5Gx5/P/Q5oHG4OL+59Xf+aqu3m+ur8/++fPXwnrWYtW79qbdfAFBLAwQUAAIACAAgqd5IBdmJyEoNAADVIQAAFwAAAHVuaXZlcnNhbC91bml2ZXJzYWwucG5n7Zr5V1Lr+sCp02lW81TXnEu9ea45lCen40CZE6drpQ1mTrXMvGGCqGgoYtN1SImilpaJnqyT4oCpmboRsENJHkTqOKDiUHEUBcGBEBWRu6nOvWvd9V3fP+AufmBvnuez3/0+z7vf53mf/ULusSP+OhuNNkIgEB1YgE8wBLIGBoF8g1y/FtTsaroxAZ5WJQX7e0MoXSaToLAm9mDgQQikjrBp+dy3oLwhISA0CQLRZWo+q1jIivNgOzjM5+CJy5GS4aN5tvIB1gdZ0dzqudX1Ouf16/VTvyOe3Pz997tzLujn7wxY865680855y0tXv1z7db1O3xubykzVl/5Wfr3/RtU2Okumfsi6UfFp9IHFz2PJ20P/1RMqZRSRFK3iFJKZUvdgywuVI2VrSinkSMZiuGaplGcMWjSWSc/WcVKkOl5M4QfUQ+6/IxkqNHWVGbnnzOGeak+dad4g4orjVX29XirKOysr/sqUG5DB2X84Wd6vRu/BpSa7SsJQwviKPXgrX+LE37gN0i4i8UG8HQgx0oj7SJqjjcCVoPHLVqgBVqgBVqgBVqgBVqgBVqgBVqgBVqgBVqgBVrwvwdQAnP1AkuzZfoe2ArTaLytNFuK6+9o9g53+nyn2W7c8v+Dj+F3/mjgevFbP/1++KF1KTZR9saScAm3LDAfRYlQvYIqViihKUwXvLIPOZIleWFeezNteayJoZIE8Vuc4jk/jE8jlJUVrMzfJMuPLTv8zTOeY2ZeruOvSy+vZIURqGFmmqZimmKEGs0YYuQMdtXEiAswp7rDG+MXDvUkpb2ZMxdPBMwNJXEb9WaOhIAtSvKWOEhcQy8+DFCvKF2m6UppPE/9QS+z32P21dYwrpdyKl7gRmoaSROPA5mLY4VIQxeog9OwB+IUd+C+VECA0mOGmlfeCuXVvDcxQyz6pFnGp3ckNiYoicbIVz+ZslsLafOSxywafdMx0/kD9znbs+oigOH9XMJnj+z6OBGQeHLTCU8pAmNf5uzMmMUjL7l4UGcPp45mKOJ5J8+SxXHXW7HisNHBSPtywX74cIgJGb3CNF+ZufA9ecu+krw50jRW2Nl2UtYbwwnrxqPkQMXMMUE7V9ZKkjolGirq4oAzfYAqzY63gKGzE0Web0UvJBqbqukB6VN1rEEuIe53O2X1w9hAkRu90yGQcMtq+DpgA4y51Q5WVON7gWp8F6IoNP5sqvGzRmFb67kzTeg3EhSqcUT4/lh60Ikd5NLCXY+unfYMkSf9s2a2GP/G8WkVj9nfUFHGbOWxXBiLHOfnm2Npfl3p5o2bBcKI7l5HAk9GtugIqVs3SJ7/yzeQ9/BKz1tULj6u+7Mh8aIWaYHKw4eYZJT9VxMjJ7hl+shbzzxPGP1HebFtKfXmBnRLfohc1s9+7N2es227cfv+mFYzmwO2io3kzOk0BDcNX6zwEgnTSNKHiFfERYA9f3LqaspN2msIpLlIFL59OLbdSVSQ2cdpcG60SwgVWuvD7P9x6VmK4II8ULUciCt37mSNbCyOVAzhA+o3r5XLHPff26fai2h4iIu64Sp2SnyndE0GMgjTFoBC8LdkhQ6kTR6cHVm96GF1ePjH+2hZdZBpSredus6HuMnIuHq4eSDREn3KuN0pcuciHM0d5hnCAL6DRccHQLkW8j4tVJb7k/uXdidVDwQIU5NDVi0/170cxBuLttxseEo+ECy8NtHl+/Ji764fku4XcWHBPMIh+G/YI8TQQKhuyN8E2F3o4eaaczw3WArNzz7NPPuINRjGCb202XZjifCVk7iPCY4rZwQr46R4moji8qzYH96iDN7ZcX1Nv4PZXCmWl5+MY6YX7006jWhNNGos2fOXfOHTkjx9bxvvHlmwftyNav1AUeKrG5gSgOTmdeL+fWFo1s0BOu8NRvo4spDlUeBuR2yd+22PRE7FWX8ZkAQRo+JyuajvtaZn+6VCB1/ipkqdrrpZTMHYI12ma+eFi6MSFAYewftgG+NzZx/l11c7QtKR+WLh1qZbVxyfPiyl6u8XLQFD23eKMNMUByGNAHD0I3UxtlRvji96mtXQ49DIUKumY+kKLkD/2ukdqCIs6q2dShTCANzoXnu4ApyCOhqPW2RHIXCzeVFTNNLcsow72opfwpSU98T3NgPht/jlYQYNiJIMUV2PYxcPzzrNDlJTxioyU+HYGsYSJpLwC6KJUstVyTwOC0MNmL5dRy2IEGsezdxdnjcj40LV6tQVCcNgnH0kdRQCqY4i5ZUpsZcrGrL0N4qSRKFMPpJBU6SIDrcZQb3E9orLi++v673gESCofERGJ4CZN2Sa2NiEd/LwDs7UR+0hByofFWBskd/eNWpf6nfqUfXuF6JHZHdzrNo6QLfP8Z4VI+hTn/0FaLIud0ksM7pnr/PQ4dd3FgF92LiOYqNRKW5pcn5J3wV+Hxk7yc1ckaUUYRzwRU1ZG/8qe54t6usAH0rpvp45vLjrplU0NrbzODvi0XmfspjNRuJUHuBOSItPFp83uLPGtUWqcp0yal+Q1ncPu0Ag4hTDTM7TrLG1S/3UxzipBQwjaeSBviQcY1J0VHWpr018/G5P6jLdfJqOXBj2UHYyT4/LfIiOfYL7uBZdNtkCRnMG0PV5AauLwxU4kxSdaGzqwKTUGHIFLfYyMKvKGrxfi5c7fvSXLB4TCPELg28c2BfbJclMk7XtI9YC7G5LC1u9l24nvty95xj7DKGmoHZ+2XUP0TY7ZmLHuYosDPfeANjPZF+HvUWHbqaSP+p81FPeM//tvioxPNxFL4H6Xy71Zdh79IUyXScn+nPMrz7OurkO7UUc9CtGllNq8aqB1sI3OXvQobK+Y9mP82dZXwfPSIQijFHGPPYQO9mh8JZxfpFeA3lW1nzQKncsYaI5b6Kg/PiqJ5HV0IWXes5Q5QDXmQBdWbAzwy184HgqhhpIfrZXVWD6eBa3Q0D9OnH4lgSP33HOHn46shIryzWboy1xU/qO1146ru95hjyU6fVo0rXnwqLB2Vvvau6GunC9nPLHdgiDyJm8vX2cBYVHVPnqwzqWeznCaMP2JdpUQHAtHkGasiDaYuc6rB+aqyb8+VuCHXoaPFSfuvkX4YNF5VS794zPNpw+4hKVoslGZ4cjM+S98w0f9sH7G6/S861iTHY3LIudsy9NcNOfFKPX//YIQDuKxwfKs+pMZCU7nUy2wuB6RUbwQTdd/CF81nFf4tepc/7R/LYWcDkd3Ps7+WJcifTFFbVohEAK+oO1l2CsNiskSemrIKcZYBVQrwKDxSgl/ufUO+dNbI4z169zSs7m2yLTpw4GMxOR96LR4mgwVx/VkUVT4kf32Vp2tOYf8r19Btpo/5MqXJY/Rmnbj6AWWxB74srCzJU5VnfB1ToufQfH8caUjDadgZR9zHNArMwVMhJet878uonPrHQNU10TjziwJkYIseSo249PpAr+zCFLGfMDsUKv2YtkvCyirsxrK28/m3HguLEKrcqxlstCxxdtjPLF/gdca78EL5nVGG6O7g+MgM6vJs9GGxbAi86A183NFKHcG+08KcZiRdnLf1TwvGm7AXkdIcCRvLW+zy2gQP9JyRAvKjOjChd5Sz15NBPATDzKHsQnSLERO96fGlaO7RhWogqXfjnFsKKi/p1VZ7rcp5+X6vMonzNWY7qM48JHo3Jq7YhYU2DsQYZaOTqKy/Ncd7syko0XAYiSpymCRWkqI52fHK4Tse3PG89u+7z0LF2e/KVwkJsb11eTDU6oInBiJknSXO8FOLYopVRkrvkv/Ap79iRdJUE2daOE4jJIk+jLqJW/1YQOjx1N8OzDnQqvQpiCY9FXuVLEweg1GPoQcwMSPdFBV8LQ04XRydOs4xOaEBePPSZ4AW8XYZSiL9eLwEotjvdynw8RltocSLp+viWI5uGQy4ynvLDfmFAlVSXm136EkgGCZq4040TF2/6zdPshW2f9qMus72C75eVY6tamlRUFg9FyMALqwOLlhomPruIaj4Sb/ukzOvysoqT17wae81vAXLNo43V9ZAMQUwquuZwYxCYTUxhFhDicjWUvs6ArKOrB5vydyiE0L+JhlHqJJ1nrmvoCqpo82vTtKgR6mqZ4AXpVnFbIAiRfTaPDa9VSmeBMj5srMFbSu3+4NS6Ii2oaEqKTrVoqnaRv6z+1faN3SRP9zlnJX0MvU7TQdnzZ+mQTxpBlthryzCsOCu3YxW+JG3k8vi2qwAy06WPe1P3tCs2P/9zAubuly0/wFszuo1Aa6enTGgzAB4v09+KTURU1++6ZACRq37ET7OSbDofBEm7sxOj60l8x9BjKRJDQmszcLEo0DMCtyEqReocqUKvBur6NJLGJZ5p97JcMienLLNcQqxZ7TexzNM9I1d3WAFDa0TJN1R5y9/96GyhVL8e6r/78OlDhlShgOzAu+WvEcINef8SyEKq++B/xkmP/w8//MKBU5vU8w1s5LYuj1HBrjep0lWhXdLMhDL6gYKhpi2CkDj7QdNBXtuSPvq3WechRr8qNexPsvfnqikYP8z3iQ/E+e+1fUEsDBBQAAgAIACCp3kgrC8BtSgAAAGsAAAAbAAAAdW5pdmVyc2FsL3VuaXZlcnNhbC5wbmcueG1ss7GvyM1RKEstKs7Mz7NVMtQzULK34+WyKShKLctMLVeoAIoZ6RlAgJJCJSq3PDOlJAMoZGBujBDMSM1MzyixVbIwMIUL6gPNBABQSwECAAAUAAIACAAgqd5IFQ6tKGQEAAAHEQAAHQAAAAAAAAABAAAAAAAAAAAAdW5pdmVyc2FsL2NvbW1vbl9tZXNzYWdlcy5sbmdQSwECAAAUAAIACAAgqd5ICH4LIykDAACGDAAAJwAAAAAAAAABAAAAAACfBAAAdW5pdmVyc2FsL2ZsYXNoX3B1Ymxpc2hpbmdfc2V0dGluZ3MueG1sUEsBAgAAFAACAAgAIKneSLX8CWS6AgAAVQoAACEAAAAAAAAAAQAAAAAADQgAAHVuaXZlcnNhbC9mbGFzaF9za2luX3NldHRpbmdzLnhtbFBLAQIAABQAAgAIACCp3kgqlg9n/gIAAJcLAAAmAAAAAAAAAAEAAAAAAAYLAAB1bml2ZXJzYWwvaHRtbF9wdWJsaXNoaW5nX3NldHRpbmdzLnhtbFBLAQIAABQAAgAIACCp3khocVKRmgEAAB8GAAAfAAAAAAAAAAEAAAAAAEgOAAB1bml2ZXJzYWwvaHRtbF9za2luX3NldHRpbmdzLmpzUEsBAgAAFAACAAgAIKneSD08L9HBAAAA5QEAABoAAAAAAAAAAQAAAAAAHxAAAHVuaXZlcnNhbC9pMThuX3ByZXNldHMueG1sUEsBAgAAFAACAAgAIKneSHL80YFnAAAAawAAABwAAAAAAAAAAQAAAAAAGBEAAHVuaXZlcnNhbC9sb2NhbF9zZXR0aW5ncy54bWxQSwECAAAUAAIACABElFdHI7RO+/sCAACwCAAAFAAAAAAAAAABAAAAAAC5EQAAdW5pdmVyc2FsL3BsYXllci54bWxQSwECAAAUAAIACAAgqd5IsIcj9GwBAAD3AgAAKQAAAAAAAAABAAAAAADmFAAAdW5pdmVyc2FsL3NraW5fY3VzdG9taXphdGlvbl9zZXR0aW5ncy54bWxQSwECAAAUAAIACAAgqd5IBdmJyEoNAADVIQAAFwAAAAAAAAAAAAAAAACZFgAAdW5pdmVyc2FsL3VuaXZlcnNhbC5wbmdQSwECAAAUAAIACAAgqd5IKwvAbUoAAABrAAAAGwAAAAAAAAABAAAAAAAYJAAAdW5pdmVyc2FsL3VuaXZlcnNhbC5wbmcueG1sUEsFBgAAAAALAAsASQMAAJsk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3125</Words>
  <Application>Microsoft Office PowerPoint</Application>
  <PresentationFormat>全屏显示(16:9)</PresentationFormat>
  <Paragraphs>378</Paragraphs>
  <Slides>57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57</vt:i4>
      </vt:variant>
    </vt:vector>
  </HeadingPairs>
  <TitlesOfParts>
    <vt:vector size="74" baseType="lpstr">
      <vt:lpstr>Arial</vt:lpstr>
      <vt:lpstr>Wingdings</vt:lpstr>
      <vt:lpstr>Times New Roman</vt:lpstr>
      <vt:lpstr>Constantia</vt:lpstr>
      <vt:lpstr>楷体</vt:lpstr>
      <vt:lpstr>宋体</vt:lpstr>
      <vt:lpstr>黑体</vt:lpstr>
      <vt:lpstr>Symbol</vt:lpstr>
      <vt:lpstr>等线</vt:lpstr>
      <vt:lpstr>等线 Light</vt:lpstr>
      <vt:lpstr>Calibri</vt:lpstr>
      <vt:lpstr>自定义设计方案</vt:lpstr>
      <vt:lpstr>Document</vt:lpstr>
      <vt:lpstr>Paintbrush Picture</vt:lpstr>
      <vt:lpstr>Image</vt:lpstr>
      <vt:lpstr>CS ChemDraw Drawing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keywords>www.tukuppt.com</cp:keywords>
  <cp:lastModifiedBy>du pengli</cp:lastModifiedBy>
  <cp:revision>69</cp:revision>
  <dcterms:created xsi:type="dcterms:W3CDTF">2015-04-24T01:01:00Z</dcterms:created>
  <dcterms:modified xsi:type="dcterms:W3CDTF">2023-03-30T05:34:27Z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2052-11.1.0.8980</vt:lpwstr>
  </property>
</Properties>
</file>